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57" r:id="rId2"/>
    <p:sldId id="299" r:id="rId3"/>
    <p:sldId id="1745" r:id="rId4"/>
    <p:sldId id="1672" r:id="rId5"/>
    <p:sldId id="1736" r:id="rId6"/>
    <p:sldId id="1690" r:id="rId7"/>
    <p:sldId id="1742" r:id="rId8"/>
    <p:sldId id="312" r:id="rId9"/>
    <p:sldId id="1737" r:id="rId10"/>
    <p:sldId id="323" r:id="rId11"/>
    <p:sldId id="1748" r:id="rId12"/>
    <p:sldId id="1747" r:id="rId13"/>
    <p:sldId id="1739" r:id="rId14"/>
    <p:sldId id="339" r:id="rId15"/>
    <p:sldId id="1750" r:id="rId16"/>
    <p:sldId id="1751" r:id="rId17"/>
    <p:sldId id="1740" r:id="rId18"/>
    <p:sldId id="1741" r:id="rId19"/>
    <p:sldId id="310" r:id="rId20"/>
    <p:sldId id="174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4422"/>
  </p:normalViewPr>
  <p:slideViewPr>
    <p:cSldViewPr snapToGrid="0" snapToObjects="1">
      <p:cViewPr varScale="1">
        <p:scale>
          <a:sx n="107" d="100"/>
          <a:sy n="107" d="100"/>
        </p:scale>
        <p:origin x="128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gmarchetti/Library/Mobile%20Documents/com~apple~CloudDocs/dev/dnn-workshop/day1/graphs%20for%20part%2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ReLU</c:v>
                </c:pt>
              </c:strCache>
            </c:strRef>
          </c:tx>
          <c:spPr>
            <a:ln w="28575" cap="rnd">
              <a:solidFill>
                <a:schemeClr val="accent1"/>
              </a:solidFill>
              <a:round/>
            </a:ln>
            <a:effectLst/>
          </c:spPr>
          <c:marker>
            <c:symbol val="none"/>
          </c:marker>
          <c:cat>
            <c:numRef>
              <c:f>Sheet1!$A$2:$A$17</c:f>
              <c:numCache>
                <c:formatCode>General</c:formatCode>
                <c:ptCount val="16"/>
                <c:pt idx="0">
                  <c:v>-5</c:v>
                </c:pt>
                <c:pt idx="1">
                  <c:v>-4</c:v>
                </c:pt>
                <c:pt idx="2">
                  <c:v>-3</c:v>
                </c:pt>
                <c:pt idx="3">
                  <c:v>-2</c:v>
                </c:pt>
                <c:pt idx="4">
                  <c:v>-1</c:v>
                </c:pt>
                <c:pt idx="5">
                  <c:v>0</c:v>
                </c:pt>
                <c:pt idx="6">
                  <c:v>1</c:v>
                </c:pt>
                <c:pt idx="7">
                  <c:v>2</c:v>
                </c:pt>
                <c:pt idx="8">
                  <c:v>3</c:v>
                </c:pt>
                <c:pt idx="9">
                  <c:v>4</c:v>
                </c:pt>
                <c:pt idx="10">
                  <c:v>5</c:v>
                </c:pt>
                <c:pt idx="11">
                  <c:v>6</c:v>
                </c:pt>
                <c:pt idx="12">
                  <c:v>8</c:v>
                </c:pt>
                <c:pt idx="13">
                  <c:v>9</c:v>
                </c:pt>
                <c:pt idx="14">
                  <c:v>10</c:v>
                </c:pt>
                <c:pt idx="15">
                  <c:v>11</c:v>
                </c:pt>
              </c:numCache>
            </c:numRef>
          </c:cat>
          <c:val>
            <c:numRef>
              <c:f>Sheet1!$B$2:$B$12</c:f>
              <c:numCache>
                <c:formatCode>General</c:formatCode>
                <c:ptCount val="11"/>
                <c:pt idx="0">
                  <c:v>0</c:v>
                </c:pt>
                <c:pt idx="1">
                  <c:v>0</c:v>
                </c:pt>
                <c:pt idx="2">
                  <c:v>0</c:v>
                </c:pt>
                <c:pt idx="3">
                  <c:v>0</c:v>
                </c:pt>
                <c:pt idx="4">
                  <c:v>0</c:v>
                </c:pt>
                <c:pt idx="5">
                  <c:v>0</c:v>
                </c:pt>
                <c:pt idx="6">
                  <c:v>1</c:v>
                </c:pt>
                <c:pt idx="7">
                  <c:v>2</c:v>
                </c:pt>
                <c:pt idx="8">
                  <c:v>3</c:v>
                </c:pt>
                <c:pt idx="9">
                  <c:v>4</c:v>
                </c:pt>
                <c:pt idx="10">
                  <c:v>5</c:v>
                </c:pt>
              </c:numCache>
            </c:numRef>
          </c:val>
          <c:smooth val="0"/>
          <c:extLst>
            <c:ext xmlns:c16="http://schemas.microsoft.com/office/drawing/2014/chart" uri="{C3380CC4-5D6E-409C-BE32-E72D297353CC}">
              <c16:uniqueId val="{00000000-AE8D-A645-AFBA-B8F2A64469C6}"/>
            </c:ext>
          </c:extLst>
        </c:ser>
        <c:dLbls>
          <c:showLegendKey val="0"/>
          <c:showVal val="0"/>
          <c:showCatName val="0"/>
          <c:showSerName val="0"/>
          <c:showPercent val="0"/>
          <c:showBubbleSize val="0"/>
        </c:dLbls>
        <c:smooth val="0"/>
        <c:axId val="375213599"/>
        <c:axId val="374910271"/>
      </c:lineChart>
      <c:catAx>
        <c:axId val="375213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4910271"/>
        <c:crosses val="autoZero"/>
        <c:auto val="1"/>
        <c:lblAlgn val="ctr"/>
        <c:lblOffset val="100"/>
        <c:noMultiLvlLbl val="0"/>
      </c:catAx>
      <c:valAx>
        <c:axId val="3749102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2135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Sheet1!$D$1</c:f>
              <c:strCache>
                <c:ptCount val="1"/>
                <c:pt idx="0">
                  <c:v>Softmax</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Sheet1!$A$2:$A$17</c:f>
              <c:numCache>
                <c:formatCode>General</c:formatCode>
                <c:ptCount val="16"/>
                <c:pt idx="0">
                  <c:v>-5</c:v>
                </c:pt>
                <c:pt idx="1">
                  <c:v>-4</c:v>
                </c:pt>
                <c:pt idx="2">
                  <c:v>-3</c:v>
                </c:pt>
                <c:pt idx="3">
                  <c:v>-2</c:v>
                </c:pt>
                <c:pt idx="4">
                  <c:v>-1</c:v>
                </c:pt>
                <c:pt idx="5">
                  <c:v>0</c:v>
                </c:pt>
                <c:pt idx="6">
                  <c:v>1</c:v>
                </c:pt>
                <c:pt idx="7">
                  <c:v>2</c:v>
                </c:pt>
                <c:pt idx="8">
                  <c:v>3</c:v>
                </c:pt>
                <c:pt idx="9">
                  <c:v>4</c:v>
                </c:pt>
                <c:pt idx="10">
                  <c:v>5</c:v>
                </c:pt>
                <c:pt idx="11">
                  <c:v>6</c:v>
                </c:pt>
                <c:pt idx="12">
                  <c:v>8</c:v>
                </c:pt>
                <c:pt idx="13">
                  <c:v>9</c:v>
                </c:pt>
                <c:pt idx="14">
                  <c:v>10</c:v>
                </c:pt>
                <c:pt idx="15">
                  <c:v>11</c:v>
                </c:pt>
              </c:numCache>
            </c:numRef>
          </c:xVal>
          <c:yVal>
            <c:numRef>
              <c:f>Sheet1!$D$2:$D$17</c:f>
              <c:numCache>
                <c:formatCode>General</c:formatCode>
                <c:ptCount val="16"/>
                <c:pt idx="0">
                  <c:v>7.196903583335438E-8</c:v>
                </c:pt>
                <c:pt idx="1">
                  <c:v>1.9563212231752505E-7</c:v>
                </c:pt>
                <c:pt idx="2">
                  <c:v>5.3178324315860567E-7</c:v>
                </c:pt>
                <c:pt idx="3">
                  <c:v>1.4455367265570557E-6</c:v>
                </c:pt>
                <c:pt idx="4">
                  <c:v>3.9293762161702165E-6</c:v>
                </c:pt>
                <c:pt idx="5">
                  <c:v>1.0681151965594659E-5</c:v>
                </c:pt>
                <c:pt idx="6">
                  <c:v>2.9034381295085573E-5</c:v>
                </c:pt>
                <c:pt idx="7">
                  <c:v>7.8923631074982327E-5</c:v>
                </c:pt>
                <c:pt idx="8">
                  <c:v>2.1453667218713007E-4</c:v>
                </c:pt>
                <c:pt idx="9">
                  <c:v>5.8317113754435064E-4</c:v>
                </c:pt>
                <c:pt idx="10">
                  <c:v>1.5852235060685989E-3</c:v>
                </c:pt>
                <c:pt idx="11">
                  <c:v>4.30908425059241E-3</c:v>
                </c:pt>
                <c:pt idx="12">
                  <c:v>3.1840065262645857E-2</c:v>
                </c:pt>
                <c:pt idx="13">
                  <c:v>8.6550270820400302E-2</c:v>
                </c:pt>
                <c:pt idx="14">
                  <c:v>0.2352680284193033</c:v>
                </c:pt>
                <c:pt idx="15">
                  <c:v>0.63952480646957832</c:v>
                </c:pt>
              </c:numCache>
            </c:numRef>
          </c:yVal>
          <c:smooth val="0"/>
          <c:extLst>
            <c:ext xmlns:c16="http://schemas.microsoft.com/office/drawing/2014/chart" uri="{C3380CC4-5D6E-409C-BE32-E72D297353CC}">
              <c16:uniqueId val="{00000000-6BEF-1040-9507-650CD7C70D79}"/>
            </c:ext>
          </c:extLst>
        </c:ser>
        <c:dLbls>
          <c:showLegendKey val="0"/>
          <c:showVal val="0"/>
          <c:showCatName val="0"/>
          <c:showSerName val="0"/>
          <c:showPercent val="0"/>
          <c:showBubbleSize val="0"/>
        </c:dLbls>
        <c:axId val="2080405632"/>
        <c:axId val="2080407328"/>
      </c:scatterChart>
      <c:valAx>
        <c:axId val="20804056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0407328"/>
        <c:crosses val="autoZero"/>
        <c:crossBetween val="midCat"/>
      </c:valAx>
      <c:valAx>
        <c:axId val="2080407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04056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2" Type="http://schemas.openxmlformats.org/officeDocument/2006/relationships/hyperlink" Target="https://youtu.be/_sBBaNYex3E" TargetMode="External"/><Relationship Id="rId1" Type="http://schemas.openxmlformats.org/officeDocument/2006/relationships/hyperlink" Target="https://youtu.be/D5VN56jQMWM"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hyperlink" Target="https://youtu.be/YWQnzylhgHc"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youtu.be/_sBBaNYex3E" TargetMode="External"/><Relationship Id="rId1" Type="http://schemas.openxmlformats.org/officeDocument/2006/relationships/hyperlink" Target="https://youtu.be/D5VN56jQMWM"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s://youtu.be/YWQnzylhgHc" TargetMode="External"/><Relationship Id="rId2" Type="http://schemas.openxmlformats.org/officeDocument/2006/relationships/image" Target="../media/image23.svg"/><Relationship Id="rId1"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628CB0-40DC-42DF-A1EC-3E0DC57757F2}" type="doc">
      <dgm:prSet loTypeId="urn:microsoft.com/office/officeart/2005/8/layout/cycle6" loCatId="cycle" qsTypeId="urn:microsoft.com/office/officeart/2005/8/quickstyle/simple2" qsCatId="simple" csTypeId="urn:microsoft.com/office/officeart/2005/8/colors/colorful5" csCatId="colorful"/>
      <dgm:spPr/>
      <dgm:t>
        <a:bodyPr/>
        <a:lstStyle/>
        <a:p>
          <a:endParaRPr lang="en-US"/>
        </a:p>
      </dgm:t>
    </dgm:pt>
    <dgm:pt modelId="{743D9CAC-A747-46A5-AFA1-E759B56188D7}">
      <dgm:prSet/>
      <dgm:spPr/>
      <dgm:t>
        <a:bodyPr/>
        <a:lstStyle/>
        <a:p>
          <a:r>
            <a:rPr lang="en-US">
              <a:hlinkClick xmlns:r="http://schemas.openxmlformats.org/officeDocument/2006/relationships" r:id="rId1"/>
            </a:rPr>
            <a:t>Google Duplex</a:t>
          </a:r>
          <a:endParaRPr lang="en-US"/>
        </a:p>
      </dgm:t>
    </dgm:pt>
    <dgm:pt modelId="{28242E6A-09AE-409C-B267-3A37A6E50221}" type="parTrans" cxnId="{C5962CAF-0BBC-4252-ACC2-E4996B01E440}">
      <dgm:prSet/>
      <dgm:spPr/>
      <dgm:t>
        <a:bodyPr/>
        <a:lstStyle/>
        <a:p>
          <a:endParaRPr lang="en-US"/>
        </a:p>
      </dgm:t>
    </dgm:pt>
    <dgm:pt modelId="{F55BAB15-F604-4D86-BAC2-BEECDF9036AE}" type="sibTrans" cxnId="{C5962CAF-0BBC-4252-ACC2-E4996B01E440}">
      <dgm:prSet/>
      <dgm:spPr/>
      <dgm:t>
        <a:bodyPr/>
        <a:lstStyle/>
        <a:p>
          <a:endParaRPr lang="en-US"/>
        </a:p>
      </dgm:t>
    </dgm:pt>
    <dgm:pt modelId="{6BA907F0-E5E6-4749-8393-AC4A84C16B23}">
      <dgm:prSet/>
      <dgm:spPr/>
      <dgm:t>
        <a:bodyPr/>
        <a:lstStyle/>
        <a:p>
          <a:r>
            <a:rPr lang="en-US" dirty="0">
              <a:hlinkClick xmlns:r="http://schemas.openxmlformats.org/officeDocument/2006/relationships" r:id="rId2"/>
            </a:rPr>
            <a:t>What next?</a:t>
          </a:r>
          <a:endParaRPr lang="en-US" dirty="0"/>
        </a:p>
      </dgm:t>
    </dgm:pt>
    <dgm:pt modelId="{0739E8B3-F9C3-438B-864B-9F3818809968}" type="parTrans" cxnId="{DB4E47CF-683E-4C06-9D5B-3FE53AE07C1B}">
      <dgm:prSet/>
      <dgm:spPr/>
      <dgm:t>
        <a:bodyPr/>
        <a:lstStyle/>
        <a:p>
          <a:endParaRPr lang="en-US"/>
        </a:p>
      </dgm:t>
    </dgm:pt>
    <dgm:pt modelId="{ED2427D9-3AB4-4276-B4F8-D957AEDF493D}" type="sibTrans" cxnId="{DB4E47CF-683E-4C06-9D5B-3FE53AE07C1B}">
      <dgm:prSet/>
      <dgm:spPr/>
      <dgm:t>
        <a:bodyPr/>
        <a:lstStyle/>
        <a:p>
          <a:endParaRPr lang="en-US"/>
        </a:p>
      </dgm:t>
    </dgm:pt>
    <dgm:pt modelId="{D564AC79-1C83-6545-B304-6241F5C4A5BF}" type="pres">
      <dgm:prSet presAssocID="{2D628CB0-40DC-42DF-A1EC-3E0DC57757F2}" presName="cycle" presStyleCnt="0">
        <dgm:presLayoutVars>
          <dgm:dir/>
          <dgm:resizeHandles val="exact"/>
        </dgm:presLayoutVars>
      </dgm:prSet>
      <dgm:spPr/>
    </dgm:pt>
    <dgm:pt modelId="{2772AEA8-664B-7E49-B817-37CE19712943}" type="pres">
      <dgm:prSet presAssocID="{743D9CAC-A747-46A5-AFA1-E759B56188D7}" presName="node" presStyleLbl="node1" presStyleIdx="0" presStyleCnt="2">
        <dgm:presLayoutVars>
          <dgm:bulletEnabled val="1"/>
        </dgm:presLayoutVars>
      </dgm:prSet>
      <dgm:spPr/>
    </dgm:pt>
    <dgm:pt modelId="{E342B0A9-A918-D446-8093-79888DAEDDCE}" type="pres">
      <dgm:prSet presAssocID="{743D9CAC-A747-46A5-AFA1-E759B56188D7}" presName="spNode" presStyleCnt="0"/>
      <dgm:spPr/>
    </dgm:pt>
    <dgm:pt modelId="{10F23C0A-3FD9-9149-8A69-574C34C69E02}" type="pres">
      <dgm:prSet presAssocID="{F55BAB15-F604-4D86-BAC2-BEECDF9036AE}" presName="sibTrans" presStyleLbl="sibTrans1D1" presStyleIdx="0" presStyleCnt="2"/>
      <dgm:spPr/>
    </dgm:pt>
    <dgm:pt modelId="{E7D694E7-99DD-8545-8837-8F04110A699D}" type="pres">
      <dgm:prSet presAssocID="{6BA907F0-E5E6-4749-8393-AC4A84C16B23}" presName="node" presStyleLbl="node1" presStyleIdx="1" presStyleCnt="2">
        <dgm:presLayoutVars>
          <dgm:bulletEnabled val="1"/>
        </dgm:presLayoutVars>
      </dgm:prSet>
      <dgm:spPr/>
    </dgm:pt>
    <dgm:pt modelId="{E831FCEE-758B-F24B-91C7-F9031BE878FD}" type="pres">
      <dgm:prSet presAssocID="{6BA907F0-E5E6-4749-8393-AC4A84C16B23}" presName="spNode" presStyleCnt="0"/>
      <dgm:spPr/>
    </dgm:pt>
    <dgm:pt modelId="{D00B8433-1B34-2844-B160-F2F7B02BE5E3}" type="pres">
      <dgm:prSet presAssocID="{ED2427D9-3AB4-4276-B4F8-D957AEDF493D}" presName="sibTrans" presStyleLbl="sibTrans1D1" presStyleIdx="1" presStyleCnt="2"/>
      <dgm:spPr/>
    </dgm:pt>
  </dgm:ptLst>
  <dgm:cxnLst>
    <dgm:cxn modelId="{54C0AE11-EE58-3945-9B3F-58E5232579E6}" type="presOf" srcId="{2D628CB0-40DC-42DF-A1EC-3E0DC57757F2}" destId="{D564AC79-1C83-6545-B304-6241F5C4A5BF}" srcOrd="0" destOrd="0" presId="urn:microsoft.com/office/officeart/2005/8/layout/cycle6"/>
    <dgm:cxn modelId="{1A0F048E-ACD4-0543-905C-C0E69EED8D82}" type="presOf" srcId="{ED2427D9-3AB4-4276-B4F8-D957AEDF493D}" destId="{D00B8433-1B34-2844-B160-F2F7B02BE5E3}" srcOrd="0" destOrd="0" presId="urn:microsoft.com/office/officeart/2005/8/layout/cycle6"/>
    <dgm:cxn modelId="{CA681BAF-2183-1D45-B109-616728D0A241}" type="presOf" srcId="{6BA907F0-E5E6-4749-8393-AC4A84C16B23}" destId="{E7D694E7-99DD-8545-8837-8F04110A699D}" srcOrd="0" destOrd="0" presId="urn:microsoft.com/office/officeart/2005/8/layout/cycle6"/>
    <dgm:cxn modelId="{C5962CAF-0BBC-4252-ACC2-E4996B01E440}" srcId="{2D628CB0-40DC-42DF-A1EC-3E0DC57757F2}" destId="{743D9CAC-A747-46A5-AFA1-E759B56188D7}" srcOrd="0" destOrd="0" parTransId="{28242E6A-09AE-409C-B267-3A37A6E50221}" sibTransId="{F55BAB15-F604-4D86-BAC2-BEECDF9036AE}"/>
    <dgm:cxn modelId="{43B299C8-C5C2-CC44-828A-7CDAAA97168D}" type="presOf" srcId="{743D9CAC-A747-46A5-AFA1-E759B56188D7}" destId="{2772AEA8-664B-7E49-B817-37CE19712943}" srcOrd="0" destOrd="0" presId="urn:microsoft.com/office/officeart/2005/8/layout/cycle6"/>
    <dgm:cxn modelId="{DB4E47CF-683E-4C06-9D5B-3FE53AE07C1B}" srcId="{2D628CB0-40DC-42DF-A1EC-3E0DC57757F2}" destId="{6BA907F0-E5E6-4749-8393-AC4A84C16B23}" srcOrd="1" destOrd="0" parTransId="{0739E8B3-F9C3-438B-864B-9F3818809968}" sibTransId="{ED2427D9-3AB4-4276-B4F8-D957AEDF493D}"/>
    <dgm:cxn modelId="{C05B15E0-9DE9-B64F-8B40-C1AFFC751A0F}" type="presOf" srcId="{F55BAB15-F604-4D86-BAC2-BEECDF9036AE}" destId="{10F23C0A-3FD9-9149-8A69-574C34C69E02}" srcOrd="0" destOrd="0" presId="urn:microsoft.com/office/officeart/2005/8/layout/cycle6"/>
    <dgm:cxn modelId="{699C6C49-7BD5-A24F-85B9-EF351DFE7718}" type="presParOf" srcId="{D564AC79-1C83-6545-B304-6241F5C4A5BF}" destId="{2772AEA8-664B-7E49-B817-37CE19712943}" srcOrd="0" destOrd="0" presId="urn:microsoft.com/office/officeart/2005/8/layout/cycle6"/>
    <dgm:cxn modelId="{0CC89F7F-B4D5-8044-89E4-D0069894AB3D}" type="presParOf" srcId="{D564AC79-1C83-6545-B304-6241F5C4A5BF}" destId="{E342B0A9-A918-D446-8093-79888DAEDDCE}" srcOrd="1" destOrd="0" presId="urn:microsoft.com/office/officeart/2005/8/layout/cycle6"/>
    <dgm:cxn modelId="{AF507EBB-55DB-B24F-A5E9-BC760196FEA8}" type="presParOf" srcId="{D564AC79-1C83-6545-B304-6241F5C4A5BF}" destId="{10F23C0A-3FD9-9149-8A69-574C34C69E02}" srcOrd="2" destOrd="0" presId="urn:microsoft.com/office/officeart/2005/8/layout/cycle6"/>
    <dgm:cxn modelId="{CF2CF90C-A943-2B49-A087-7DBDF37C0AE8}" type="presParOf" srcId="{D564AC79-1C83-6545-B304-6241F5C4A5BF}" destId="{E7D694E7-99DD-8545-8837-8F04110A699D}" srcOrd="3" destOrd="0" presId="urn:microsoft.com/office/officeart/2005/8/layout/cycle6"/>
    <dgm:cxn modelId="{3B449C84-759F-5B4A-86BE-B140F3432FBC}" type="presParOf" srcId="{D564AC79-1C83-6545-B304-6241F5C4A5BF}" destId="{E831FCEE-758B-F24B-91C7-F9031BE878FD}" srcOrd="4" destOrd="0" presId="urn:microsoft.com/office/officeart/2005/8/layout/cycle6"/>
    <dgm:cxn modelId="{D0280F6B-CBA2-E04B-BC63-A06E20C4CD26}" type="presParOf" srcId="{D564AC79-1C83-6545-B304-6241F5C4A5BF}" destId="{D00B8433-1B34-2844-B160-F2F7B02BE5E3}" srcOrd="5"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C13894-8BC3-4434-A165-82145D200DA3}" type="doc">
      <dgm:prSet loTypeId="urn:microsoft.com/office/officeart/2018/5/layout/IconLeafLabel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9FAF50C3-D525-43F3-A334-62E445D4A016}">
      <dgm:prSet/>
      <dgm:spPr/>
      <dgm:t>
        <a:bodyPr/>
        <a:lstStyle/>
        <a:p>
          <a:pPr>
            <a:defRPr cap="all"/>
          </a:pPr>
          <a:r>
            <a:rPr lang="en-US" dirty="0">
              <a:hlinkClick xmlns:r="http://schemas.openxmlformats.org/officeDocument/2006/relationships" r:id="rId1"/>
            </a:rPr>
            <a:t>Now you know…</a:t>
          </a:r>
          <a:endParaRPr lang="en-US" dirty="0"/>
        </a:p>
      </dgm:t>
    </dgm:pt>
    <dgm:pt modelId="{BE560A3E-9A84-4E37-A641-6A380B2026E6}" type="parTrans" cxnId="{CD572D75-BB8E-4B9F-87AB-C0C4EEEEA63D}">
      <dgm:prSet/>
      <dgm:spPr/>
      <dgm:t>
        <a:bodyPr/>
        <a:lstStyle/>
        <a:p>
          <a:endParaRPr lang="en-US"/>
        </a:p>
      </dgm:t>
    </dgm:pt>
    <dgm:pt modelId="{D30244DE-7547-40AB-A0D9-83BED444748D}" type="sibTrans" cxnId="{CD572D75-BB8E-4B9F-87AB-C0C4EEEEA63D}">
      <dgm:prSet/>
      <dgm:spPr/>
      <dgm:t>
        <a:bodyPr/>
        <a:lstStyle/>
        <a:p>
          <a:endParaRPr lang="en-US"/>
        </a:p>
      </dgm:t>
    </dgm:pt>
    <dgm:pt modelId="{40CA7CD9-4539-4F9C-BF93-C5556334C542}" type="pres">
      <dgm:prSet presAssocID="{F9C13894-8BC3-4434-A165-82145D200DA3}" presName="root" presStyleCnt="0">
        <dgm:presLayoutVars>
          <dgm:dir/>
          <dgm:resizeHandles val="exact"/>
        </dgm:presLayoutVars>
      </dgm:prSet>
      <dgm:spPr/>
    </dgm:pt>
    <dgm:pt modelId="{160667E9-A58D-443F-84CF-F1E4DBDF97A8}" type="pres">
      <dgm:prSet presAssocID="{9FAF50C3-D525-43F3-A334-62E445D4A016}" presName="compNode" presStyleCnt="0"/>
      <dgm:spPr/>
    </dgm:pt>
    <dgm:pt modelId="{6E2DFF5B-817D-4471-BDCC-8B545C93B789}" type="pres">
      <dgm:prSet presAssocID="{9FAF50C3-D525-43F3-A334-62E445D4A016}" presName="iconBgRect" presStyleLbl="bgShp" presStyleIdx="0" presStyleCnt="1"/>
      <dgm:spPr>
        <a:prstGeom prst="round2DiagRect">
          <a:avLst>
            <a:gd name="adj1" fmla="val 29727"/>
            <a:gd name="adj2" fmla="val 0"/>
          </a:avLst>
        </a:prstGeom>
      </dgm:spPr>
    </dgm:pt>
    <dgm:pt modelId="{40BA6D1F-D980-4323-B768-AE3CCC44D588}" type="pres">
      <dgm:prSet presAssocID="{9FAF50C3-D525-43F3-A334-62E445D4A016}" presName="iconRect" presStyleLbl="node1" presStyleIdx="0" presStyleCnt="1"/>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Head with Gears"/>
        </a:ext>
      </dgm:extLst>
    </dgm:pt>
    <dgm:pt modelId="{2BF958D7-4DFB-455A-9662-9873D46978D0}" type="pres">
      <dgm:prSet presAssocID="{9FAF50C3-D525-43F3-A334-62E445D4A016}" presName="spaceRect" presStyleCnt="0"/>
      <dgm:spPr/>
    </dgm:pt>
    <dgm:pt modelId="{32D11FB4-DC81-4FC1-B3F3-2F161949100C}" type="pres">
      <dgm:prSet presAssocID="{9FAF50C3-D525-43F3-A334-62E445D4A016}" presName="textRect" presStyleLbl="revTx" presStyleIdx="0" presStyleCnt="1">
        <dgm:presLayoutVars>
          <dgm:chMax val="1"/>
          <dgm:chPref val="1"/>
        </dgm:presLayoutVars>
      </dgm:prSet>
      <dgm:spPr/>
    </dgm:pt>
  </dgm:ptLst>
  <dgm:cxnLst>
    <dgm:cxn modelId="{33632B22-16E8-438C-BE73-4E783DE18289}" type="presOf" srcId="{F9C13894-8BC3-4434-A165-82145D200DA3}" destId="{40CA7CD9-4539-4F9C-BF93-C5556334C542}" srcOrd="0" destOrd="0" presId="urn:microsoft.com/office/officeart/2018/5/layout/IconLeafLabelList"/>
    <dgm:cxn modelId="{FCFEE624-1466-4818-9095-B70E8A2E3C38}" type="presOf" srcId="{9FAF50C3-D525-43F3-A334-62E445D4A016}" destId="{32D11FB4-DC81-4FC1-B3F3-2F161949100C}" srcOrd="0" destOrd="0" presId="urn:microsoft.com/office/officeart/2018/5/layout/IconLeafLabelList"/>
    <dgm:cxn modelId="{CD572D75-BB8E-4B9F-87AB-C0C4EEEEA63D}" srcId="{F9C13894-8BC3-4434-A165-82145D200DA3}" destId="{9FAF50C3-D525-43F3-A334-62E445D4A016}" srcOrd="0" destOrd="0" parTransId="{BE560A3E-9A84-4E37-A641-6A380B2026E6}" sibTransId="{D30244DE-7547-40AB-A0D9-83BED444748D}"/>
    <dgm:cxn modelId="{ABEA9F8F-7B25-42EE-95EA-BF3CB9EBDE72}" type="presParOf" srcId="{40CA7CD9-4539-4F9C-BF93-C5556334C542}" destId="{160667E9-A58D-443F-84CF-F1E4DBDF97A8}" srcOrd="0" destOrd="0" presId="urn:microsoft.com/office/officeart/2018/5/layout/IconLeafLabelList"/>
    <dgm:cxn modelId="{CE79943B-EFEA-4EF9-8BEB-3B0FF538BEF9}" type="presParOf" srcId="{160667E9-A58D-443F-84CF-F1E4DBDF97A8}" destId="{6E2DFF5B-817D-4471-BDCC-8B545C93B789}" srcOrd="0" destOrd="0" presId="urn:microsoft.com/office/officeart/2018/5/layout/IconLeafLabelList"/>
    <dgm:cxn modelId="{9A4B8F5F-81DE-4CE5-A31F-1BD42D2E66E4}" type="presParOf" srcId="{160667E9-A58D-443F-84CF-F1E4DBDF97A8}" destId="{40BA6D1F-D980-4323-B768-AE3CCC44D588}" srcOrd="1" destOrd="0" presId="urn:microsoft.com/office/officeart/2018/5/layout/IconLeafLabelList"/>
    <dgm:cxn modelId="{21939C27-D37C-449A-A1C4-AE1FCC2C20A6}" type="presParOf" srcId="{160667E9-A58D-443F-84CF-F1E4DBDF97A8}" destId="{2BF958D7-4DFB-455A-9662-9873D46978D0}" srcOrd="2" destOrd="0" presId="urn:microsoft.com/office/officeart/2018/5/layout/IconLeafLabelList"/>
    <dgm:cxn modelId="{9E6AFD0B-697B-467F-82F3-D8ECB28BD852}" type="presParOf" srcId="{160667E9-A58D-443F-84CF-F1E4DBDF97A8}" destId="{32D11FB4-DC81-4FC1-B3F3-2F161949100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72AEA8-664B-7E49-B817-37CE19712943}">
      <dsp:nvSpPr>
        <dsp:cNvPr id="0" name=""/>
        <dsp:cNvSpPr/>
      </dsp:nvSpPr>
      <dsp:spPr>
        <a:xfrm>
          <a:off x="877" y="1550156"/>
          <a:ext cx="3084749" cy="2005087"/>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a:hlinkClick xmlns:r="http://schemas.openxmlformats.org/officeDocument/2006/relationships" r:id="rId1"/>
            </a:rPr>
            <a:t>Google Duplex</a:t>
          </a:r>
          <a:endParaRPr lang="en-US" sz="5000" kern="1200"/>
        </a:p>
      </dsp:txBody>
      <dsp:txXfrm>
        <a:off x="98757" y="1648036"/>
        <a:ext cx="2888989" cy="1809327"/>
      </dsp:txXfrm>
    </dsp:sp>
    <dsp:sp modelId="{10F23C0A-3FD9-9149-8A69-574C34C69E02}">
      <dsp:nvSpPr>
        <dsp:cNvPr id="0" name=""/>
        <dsp:cNvSpPr/>
      </dsp:nvSpPr>
      <dsp:spPr>
        <a:xfrm>
          <a:off x="1543251" y="849514"/>
          <a:ext cx="3406371" cy="3406371"/>
        </a:xfrm>
        <a:custGeom>
          <a:avLst/>
          <a:gdLst/>
          <a:ahLst/>
          <a:cxnLst/>
          <a:rect l="0" t="0" r="0" b="0"/>
          <a:pathLst>
            <a:path>
              <a:moveTo>
                <a:pt x="342712" y="678512"/>
              </a:moveTo>
              <a:arcTo wR="1703185" hR="1703185" stAng="13019167" swAng="6361667"/>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7D694E7-99DD-8545-8837-8F04110A699D}">
      <dsp:nvSpPr>
        <dsp:cNvPr id="0" name=""/>
        <dsp:cNvSpPr/>
      </dsp:nvSpPr>
      <dsp:spPr>
        <a:xfrm>
          <a:off x="3407248" y="1550156"/>
          <a:ext cx="3084749" cy="2005087"/>
        </a:xfrm>
        <a:prstGeom prst="round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dirty="0">
              <a:hlinkClick xmlns:r="http://schemas.openxmlformats.org/officeDocument/2006/relationships" r:id="rId2"/>
            </a:rPr>
            <a:t>What next?</a:t>
          </a:r>
          <a:endParaRPr lang="en-US" sz="5000" kern="1200" dirty="0"/>
        </a:p>
      </dsp:txBody>
      <dsp:txXfrm>
        <a:off x="3505128" y="1648036"/>
        <a:ext cx="2888989" cy="1809327"/>
      </dsp:txXfrm>
    </dsp:sp>
    <dsp:sp modelId="{D00B8433-1B34-2844-B160-F2F7B02BE5E3}">
      <dsp:nvSpPr>
        <dsp:cNvPr id="0" name=""/>
        <dsp:cNvSpPr/>
      </dsp:nvSpPr>
      <dsp:spPr>
        <a:xfrm>
          <a:off x="1543251" y="849514"/>
          <a:ext cx="3406371" cy="3406371"/>
        </a:xfrm>
        <a:custGeom>
          <a:avLst/>
          <a:gdLst/>
          <a:ahLst/>
          <a:cxnLst/>
          <a:rect l="0" t="0" r="0" b="0"/>
          <a:pathLst>
            <a:path>
              <a:moveTo>
                <a:pt x="3063658" y="2727858"/>
              </a:moveTo>
              <a:arcTo wR="1703185" hR="1703185" stAng="2219167" swAng="6361667"/>
            </a:path>
          </a:pathLst>
        </a:custGeom>
        <a:no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2DFF5B-817D-4471-BDCC-8B545C93B789}">
      <dsp:nvSpPr>
        <dsp:cNvPr id="0" name=""/>
        <dsp:cNvSpPr/>
      </dsp:nvSpPr>
      <dsp:spPr>
        <a:xfrm>
          <a:off x="2482508" y="277180"/>
          <a:ext cx="2196000" cy="2196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BA6D1F-D980-4323-B768-AE3CCC44D588}">
      <dsp:nvSpPr>
        <dsp:cNvPr id="0" name=""/>
        <dsp:cNvSpPr/>
      </dsp:nvSpPr>
      <dsp:spPr>
        <a:xfrm>
          <a:off x="2950508" y="74518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D11FB4-DC81-4FC1-B3F3-2F161949100C}">
      <dsp:nvSpPr>
        <dsp:cNvPr id="0" name=""/>
        <dsp:cNvSpPr/>
      </dsp:nvSpPr>
      <dsp:spPr>
        <a:xfrm>
          <a:off x="1780508" y="315718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cap="all"/>
          </a:pPr>
          <a:r>
            <a:rPr lang="en-US" sz="3600" kern="1200" dirty="0">
              <a:hlinkClick xmlns:r="http://schemas.openxmlformats.org/officeDocument/2006/relationships" r:id="rId3"/>
            </a:rPr>
            <a:t>Now you know…</a:t>
          </a:r>
          <a:endParaRPr lang="en-US" sz="3600" kern="1200" dirty="0"/>
        </a:p>
      </dsp:txBody>
      <dsp:txXfrm>
        <a:off x="1780508" y="3157180"/>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7B2ACB-B8C5-BC48-9408-B14693E34B1C}" type="datetimeFigureOut">
              <a:rPr lang="en-US" smtClean="0"/>
              <a:t>10/8/19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C9D1B6-60AE-CF4F-863D-4DE16456BB9A}" type="slidenum">
              <a:rPr lang="en-US" smtClean="0"/>
              <a:t>‹#›</a:t>
            </a:fld>
            <a:endParaRPr lang="en-US"/>
          </a:p>
        </p:txBody>
      </p:sp>
    </p:spTree>
    <p:extLst>
      <p:ext uri="{BB962C8B-B14F-4D97-AF65-F5344CB8AC3E}">
        <p14:creationId xmlns:p14="http://schemas.microsoft.com/office/powerpoint/2010/main" val="1678914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most learning algorithms, we need a data set, a model, a loss or cost function and an optimization algorithm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FE9DBE-4008-774C-87A8-7272E2D6D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7277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for hidden nodes the choice is often more art than science. Logistic and tanh saturate, converge slowly and are more costly to differentiate and compute, hence </a:t>
            </a:r>
            <a:r>
              <a:rPr lang="en-US" dirty="0" err="1"/>
              <a:t>ReLU</a:t>
            </a:r>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8</a:t>
            </a:fld>
            <a:endParaRPr lang="en-US" dirty="0"/>
          </a:p>
        </p:txBody>
      </p:sp>
    </p:spTree>
    <p:extLst>
      <p:ext uri="{BB962C8B-B14F-4D97-AF65-F5344CB8AC3E}">
        <p14:creationId xmlns:p14="http://schemas.microsoft.com/office/powerpoint/2010/main" val="2433138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10</a:t>
            </a:fld>
            <a:endParaRPr lang="en-US" dirty="0"/>
          </a:p>
        </p:txBody>
      </p:sp>
    </p:spTree>
    <p:extLst>
      <p:ext uri="{BB962C8B-B14F-4D97-AF65-F5344CB8AC3E}">
        <p14:creationId xmlns:p14="http://schemas.microsoft.com/office/powerpoint/2010/main" val="3879837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of linear regression, </a:t>
            </a:r>
            <a:r>
              <a:rPr lang="en-US" dirty="0" err="1"/>
              <a:t>mse</a:t>
            </a:r>
            <a:r>
              <a:rPr lang="en-US" dirty="0"/>
              <a:t> is guaranteed to be convex – so a global minimum can be found</a:t>
            </a:r>
          </a:p>
          <a:p>
            <a:r>
              <a:rPr lang="en-US" dirty="0"/>
              <a:t>J is cross-entropy generic definition</a:t>
            </a:r>
          </a:p>
          <a:p>
            <a:r>
              <a:rPr lang="en-US" dirty="0"/>
              <a:t>L is a variation of cross-entropy aka log-loss for binary problems where we use the logistic sigmoid, i.e. g(</a:t>
            </a:r>
            <a:r>
              <a:rPr lang="en-US" dirty="0" err="1"/>
              <a:t>wx</a:t>
            </a:r>
            <a:r>
              <a:rPr lang="en-US" dirty="0"/>
              <a:t>)=1/(1+exp(-</a:t>
            </a:r>
            <a:r>
              <a:rPr lang="en-US" dirty="0" err="1"/>
              <a:t>wx</a:t>
            </a:r>
            <a:r>
              <a:rPr lang="en-US" dirty="0"/>
              <a:t>))</a:t>
            </a:r>
          </a:p>
          <a:p>
            <a:r>
              <a:rPr lang="en-US" dirty="0" err="1"/>
              <a:t>Yhat</a:t>
            </a:r>
            <a:r>
              <a:rPr lang="en-US" dirty="0"/>
              <a:t> is a prediction</a:t>
            </a:r>
          </a:p>
          <a:p>
            <a:r>
              <a:rPr lang="en-US" dirty="0"/>
              <a:t>For H or hinge loss it matters to have variables normalized in -1,1</a:t>
            </a:r>
          </a:p>
        </p:txBody>
      </p:sp>
      <p:sp>
        <p:nvSpPr>
          <p:cNvPr id="4" name="Slide Number Placeholder 3"/>
          <p:cNvSpPr>
            <a:spLocks noGrp="1"/>
          </p:cNvSpPr>
          <p:nvPr>
            <p:ph type="sldNum" sz="quarter" idx="10"/>
          </p:nvPr>
        </p:nvSpPr>
        <p:spPr/>
        <p:txBody>
          <a:bodyPr/>
          <a:lstStyle/>
          <a:p>
            <a:fld id="{34FE9DBE-4008-774C-87A8-7272E2D6D735}" type="slidenum">
              <a:rPr lang="en-US" smtClean="0"/>
              <a:t>12</a:t>
            </a:fld>
            <a:endParaRPr lang="en-US"/>
          </a:p>
        </p:txBody>
      </p:sp>
    </p:spTree>
    <p:extLst>
      <p:ext uri="{BB962C8B-B14F-4D97-AF65-F5344CB8AC3E}">
        <p14:creationId xmlns:p14="http://schemas.microsoft.com/office/powerpoint/2010/main" val="1191882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rate needs not be constant. It is generally small, but can be varied to optimize the algorithm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FE9DBE-4008-774C-87A8-7272E2D6D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7683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e5b2bd1ab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e5b2bd1ab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8735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C9D1B6-60AE-CF4F-863D-4DE16456BB9A}" type="slidenum">
              <a:rPr lang="en-US" smtClean="0"/>
              <a:t>20</a:t>
            </a:fld>
            <a:endParaRPr lang="en-US"/>
          </a:p>
        </p:txBody>
      </p:sp>
    </p:spTree>
    <p:extLst>
      <p:ext uri="{BB962C8B-B14F-4D97-AF65-F5344CB8AC3E}">
        <p14:creationId xmlns:p14="http://schemas.microsoft.com/office/powerpoint/2010/main" val="3203683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2202F-3CF5-2942-AEA6-0328F84C7E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C8F358-AB01-9B41-8E1E-1AD2DA0DEC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882F06-3EE1-5D48-8E1F-DAE0CF1DA50C}"/>
              </a:ext>
            </a:extLst>
          </p:cNvPr>
          <p:cNvSpPr>
            <a:spLocks noGrp="1"/>
          </p:cNvSpPr>
          <p:nvPr>
            <p:ph type="dt" sz="half" idx="10"/>
          </p:nvPr>
        </p:nvSpPr>
        <p:spPr/>
        <p:txBody>
          <a:bodyPr/>
          <a:lstStyle/>
          <a:p>
            <a:fld id="{DCF04831-FE79-4C48-8B5F-6128F6AE010B}" type="datetimeFigureOut">
              <a:rPr lang="en-US" smtClean="0"/>
              <a:t>10/8/19</a:t>
            </a:fld>
            <a:endParaRPr lang="en-US"/>
          </a:p>
        </p:txBody>
      </p:sp>
      <p:sp>
        <p:nvSpPr>
          <p:cNvPr id="5" name="Footer Placeholder 4">
            <a:extLst>
              <a:ext uri="{FF2B5EF4-FFF2-40B4-BE49-F238E27FC236}">
                <a16:creationId xmlns:a16="http://schemas.microsoft.com/office/drawing/2014/main" id="{7BD6DE03-8BEF-0C49-9DC9-23DC8E300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E0CBC-D893-3B47-A264-8849993C69AC}"/>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597186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4511-6827-B848-B0D1-023111B7CE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E35F14-0483-D94C-8390-9B91217B76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4EBCA3-CB6F-F24B-B159-E4292513CECE}"/>
              </a:ext>
            </a:extLst>
          </p:cNvPr>
          <p:cNvSpPr>
            <a:spLocks noGrp="1"/>
          </p:cNvSpPr>
          <p:nvPr>
            <p:ph type="dt" sz="half" idx="10"/>
          </p:nvPr>
        </p:nvSpPr>
        <p:spPr/>
        <p:txBody>
          <a:bodyPr/>
          <a:lstStyle/>
          <a:p>
            <a:fld id="{DCF04831-FE79-4C48-8B5F-6128F6AE010B}" type="datetimeFigureOut">
              <a:rPr lang="en-US" smtClean="0"/>
              <a:t>10/8/19</a:t>
            </a:fld>
            <a:endParaRPr lang="en-US"/>
          </a:p>
        </p:txBody>
      </p:sp>
      <p:sp>
        <p:nvSpPr>
          <p:cNvPr id="5" name="Footer Placeholder 4">
            <a:extLst>
              <a:ext uri="{FF2B5EF4-FFF2-40B4-BE49-F238E27FC236}">
                <a16:creationId xmlns:a16="http://schemas.microsoft.com/office/drawing/2014/main" id="{4879561A-612D-5641-9244-7C0820E3A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6E2C2-7A60-A349-88D1-D075CC1589CE}"/>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911776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E3966-F054-8A4D-94C5-9281CEC253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F1B6FD-6E5E-F844-A706-618BAFE45F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0ABDF-E872-324B-818C-B869890FFBB7}"/>
              </a:ext>
            </a:extLst>
          </p:cNvPr>
          <p:cNvSpPr>
            <a:spLocks noGrp="1"/>
          </p:cNvSpPr>
          <p:nvPr>
            <p:ph type="dt" sz="half" idx="10"/>
          </p:nvPr>
        </p:nvSpPr>
        <p:spPr/>
        <p:txBody>
          <a:bodyPr/>
          <a:lstStyle/>
          <a:p>
            <a:fld id="{DCF04831-FE79-4C48-8B5F-6128F6AE010B}" type="datetimeFigureOut">
              <a:rPr lang="en-US" smtClean="0"/>
              <a:t>10/8/19</a:t>
            </a:fld>
            <a:endParaRPr lang="en-US"/>
          </a:p>
        </p:txBody>
      </p:sp>
      <p:sp>
        <p:nvSpPr>
          <p:cNvPr id="5" name="Footer Placeholder 4">
            <a:extLst>
              <a:ext uri="{FF2B5EF4-FFF2-40B4-BE49-F238E27FC236}">
                <a16:creationId xmlns:a16="http://schemas.microsoft.com/office/drawing/2014/main" id="{93E192B4-9494-3A43-B482-3B6A46263A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1E7F5-B9C7-B24D-B595-0FEC2A81B5AD}"/>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741128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51585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D5BC-DC2F-064C-9800-2CDE3214AE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42F152-263A-3A46-852E-4E5B8BA2D87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CA1B8-DC41-794D-96EA-8B1C96D7021A}"/>
              </a:ext>
            </a:extLst>
          </p:cNvPr>
          <p:cNvSpPr>
            <a:spLocks noGrp="1"/>
          </p:cNvSpPr>
          <p:nvPr>
            <p:ph type="dt" sz="half" idx="10"/>
          </p:nvPr>
        </p:nvSpPr>
        <p:spPr/>
        <p:txBody>
          <a:bodyPr/>
          <a:lstStyle/>
          <a:p>
            <a:fld id="{DCF04831-FE79-4C48-8B5F-6128F6AE010B}" type="datetimeFigureOut">
              <a:rPr lang="en-US" smtClean="0"/>
              <a:t>10/8/19</a:t>
            </a:fld>
            <a:endParaRPr lang="en-US"/>
          </a:p>
        </p:txBody>
      </p:sp>
      <p:sp>
        <p:nvSpPr>
          <p:cNvPr id="5" name="Footer Placeholder 4">
            <a:extLst>
              <a:ext uri="{FF2B5EF4-FFF2-40B4-BE49-F238E27FC236}">
                <a16:creationId xmlns:a16="http://schemas.microsoft.com/office/drawing/2014/main" id="{0BB238CA-9302-0B4E-9B9D-25D920621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9E0CEA-08FD-BB40-B9A8-274C7A385C4C}"/>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927931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A885A-35D8-174F-B6C4-8046BA6651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6D68C2-0DBD-F848-AEE9-48BA10A7F2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706D31-C01C-E445-82B6-201EE8AF8831}"/>
              </a:ext>
            </a:extLst>
          </p:cNvPr>
          <p:cNvSpPr>
            <a:spLocks noGrp="1"/>
          </p:cNvSpPr>
          <p:nvPr>
            <p:ph type="dt" sz="half" idx="10"/>
          </p:nvPr>
        </p:nvSpPr>
        <p:spPr/>
        <p:txBody>
          <a:bodyPr/>
          <a:lstStyle/>
          <a:p>
            <a:fld id="{DCF04831-FE79-4C48-8B5F-6128F6AE010B}" type="datetimeFigureOut">
              <a:rPr lang="en-US" smtClean="0"/>
              <a:t>10/8/19</a:t>
            </a:fld>
            <a:endParaRPr lang="en-US"/>
          </a:p>
        </p:txBody>
      </p:sp>
      <p:sp>
        <p:nvSpPr>
          <p:cNvPr id="5" name="Footer Placeholder 4">
            <a:extLst>
              <a:ext uri="{FF2B5EF4-FFF2-40B4-BE49-F238E27FC236}">
                <a16:creationId xmlns:a16="http://schemas.microsoft.com/office/drawing/2014/main" id="{74A4627A-BC05-374E-BB9B-09F5455EE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B6674-79D4-D14B-8F30-A99D65D8B829}"/>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528017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350DA-91CD-5D4C-808F-5C17D1110B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9AEFE7-1618-B942-9F75-519E5D7CE4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E1289D-9D13-F144-B072-ABE467FB36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304373-E969-B541-A704-C9400C191DD5}"/>
              </a:ext>
            </a:extLst>
          </p:cNvPr>
          <p:cNvSpPr>
            <a:spLocks noGrp="1"/>
          </p:cNvSpPr>
          <p:nvPr>
            <p:ph type="dt" sz="half" idx="10"/>
          </p:nvPr>
        </p:nvSpPr>
        <p:spPr/>
        <p:txBody>
          <a:bodyPr/>
          <a:lstStyle/>
          <a:p>
            <a:fld id="{DCF04831-FE79-4C48-8B5F-6128F6AE010B}" type="datetimeFigureOut">
              <a:rPr lang="en-US" smtClean="0"/>
              <a:t>10/8/19</a:t>
            </a:fld>
            <a:endParaRPr lang="en-US"/>
          </a:p>
        </p:txBody>
      </p:sp>
      <p:sp>
        <p:nvSpPr>
          <p:cNvPr id="6" name="Footer Placeholder 5">
            <a:extLst>
              <a:ext uri="{FF2B5EF4-FFF2-40B4-BE49-F238E27FC236}">
                <a16:creationId xmlns:a16="http://schemas.microsoft.com/office/drawing/2014/main" id="{BB78424E-15BD-E042-9C9C-242680C41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A5F297-2230-464D-8E29-C297690338F3}"/>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863888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76ED-41DC-9449-A0E1-A40052082F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80F8B5-3CED-404E-BCA2-71BDFCAEEF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BB10C8-02D3-E04B-A28E-88AF67C1A9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77D2CD-9E35-0149-9113-D1E85A1327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3937DC-FD26-934F-8BC6-B133FDE68F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9AA12D-A0BC-B740-913F-AF3B84021B2E}"/>
              </a:ext>
            </a:extLst>
          </p:cNvPr>
          <p:cNvSpPr>
            <a:spLocks noGrp="1"/>
          </p:cNvSpPr>
          <p:nvPr>
            <p:ph type="dt" sz="half" idx="10"/>
          </p:nvPr>
        </p:nvSpPr>
        <p:spPr/>
        <p:txBody>
          <a:bodyPr/>
          <a:lstStyle/>
          <a:p>
            <a:fld id="{DCF04831-FE79-4C48-8B5F-6128F6AE010B}" type="datetimeFigureOut">
              <a:rPr lang="en-US" smtClean="0"/>
              <a:t>10/8/19</a:t>
            </a:fld>
            <a:endParaRPr lang="en-US"/>
          </a:p>
        </p:txBody>
      </p:sp>
      <p:sp>
        <p:nvSpPr>
          <p:cNvPr id="8" name="Footer Placeholder 7">
            <a:extLst>
              <a:ext uri="{FF2B5EF4-FFF2-40B4-BE49-F238E27FC236}">
                <a16:creationId xmlns:a16="http://schemas.microsoft.com/office/drawing/2014/main" id="{246432B3-9901-0B4A-A33A-1DB02DE104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40C05B-6BF9-0444-B9EC-2D917BFCA2B8}"/>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979079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9C635-F355-5A47-9236-BD72891644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33F1BA-B488-1E48-ADF3-0A25AEEC9885}"/>
              </a:ext>
            </a:extLst>
          </p:cNvPr>
          <p:cNvSpPr>
            <a:spLocks noGrp="1"/>
          </p:cNvSpPr>
          <p:nvPr>
            <p:ph type="dt" sz="half" idx="10"/>
          </p:nvPr>
        </p:nvSpPr>
        <p:spPr/>
        <p:txBody>
          <a:bodyPr/>
          <a:lstStyle/>
          <a:p>
            <a:fld id="{DCF04831-FE79-4C48-8B5F-6128F6AE010B}" type="datetimeFigureOut">
              <a:rPr lang="en-US" smtClean="0"/>
              <a:t>10/8/19</a:t>
            </a:fld>
            <a:endParaRPr lang="en-US"/>
          </a:p>
        </p:txBody>
      </p:sp>
      <p:sp>
        <p:nvSpPr>
          <p:cNvPr id="4" name="Footer Placeholder 3">
            <a:extLst>
              <a:ext uri="{FF2B5EF4-FFF2-40B4-BE49-F238E27FC236}">
                <a16:creationId xmlns:a16="http://schemas.microsoft.com/office/drawing/2014/main" id="{09C0274D-70BC-5A42-9165-53C1C7DA09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6F29E0-8D88-E54F-BD8D-6D0B06BAB848}"/>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54077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CC1FC-92EB-354A-8B2E-3AF1781DF2AC}"/>
              </a:ext>
            </a:extLst>
          </p:cNvPr>
          <p:cNvSpPr>
            <a:spLocks noGrp="1"/>
          </p:cNvSpPr>
          <p:nvPr>
            <p:ph type="dt" sz="half" idx="10"/>
          </p:nvPr>
        </p:nvSpPr>
        <p:spPr/>
        <p:txBody>
          <a:bodyPr/>
          <a:lstStyle/>
          <a:p>
            <a:fld id="{DCF04831-FE79-4C48-8B5F-6128F6AE010B}" type="datetimeFigureOut">
              <a:rPr lang="en-US" smtClean="0"/>
              <a:t>10/8/19</a:t>
            </a:fld>
            <a:endParaRPr lang="en-US"/>
          </a:p>
        </p:txBody>
      </p:sp>
      <p:sp>
        <p:nvSpPr>
          <p:cNvPr id="3" name="Footer Placeholder 2">
            <a:extLst>
              <a:ext uri="{FF2B5EF4-FFF2-40B4-BE49-F238E27FC236}">
                <a16:creationId xmlns:a16="http://schemas.microsoft.com/office/drawing/2014/main" id="{7F5CB598-CB8E-A841-8B12-70E432FB26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2F501B-35ED-5D46-8384-F8EFBC804CDB}"/>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414177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B82D-C75B-0143-AB74-28F3106C0E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FE8BBF-E8E9-6A4F-9872-171CC92043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EDB078-F22D-6342-9CA5-70D7E4BD1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537A49-AACA-4148-9C21-EDBE9DFE340E}"/>
              </a:ext>
            </a:extLst>
          </p:cNvPr>
          <p:cNvSpPr>
            <a:spLocks noGrp="1"/>
          </p:cNvSpPr>
          <p:nvPr>
            <p:ph type="dt" sz="half" idx="10"/>
          </p:nvPr>
        </p:nvSpPr>
        <p:spPr/>
        <p:txBody>
          <a:bodyPr/>
          <a:lstStyle/>
          <a:p>
            <a:fld id="{DCF04831-FE79-4C48-8B5F-6128F6AE010B}" type="datetimeFigureOut">
              <a:rPr lang="en-US" smtClean="0"/>
              <a:t>10/8/19</a:t>
            </a:fld>
            <a:endParaRPr lang="en-US"/>
          </a:p>
        </p:txBody>
      </p:sp>
      <p:sp>
        <p:nvSpPr>
          <p:cNvPr id="6" name="Footer Placeholder 5">
            <a:extLst>
              <a:ext uri="{FF2B5EF4-FFF2-40B4-BE49-F238E27FC236}">
                <a16:creationId xmlns:a16="http://schemas.microsoft.com/office/drawing/2014/main" id="{BF66E600-1118-404E-A5F8-CD3DBAD988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E150E-3798-7E4A-A473-394A73801BE5}"/>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947564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2B05C-61ED-9F46-A78F-711C80007C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C345EA-F3F3-8740-842B-0040F19410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A6A2C2-F483-1747-B2F1-5F7BAC8ED3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002B6A-B79C-A840-A3E7-0E57866F6338}"/>
              </a:ext>
            </a:extLst>
          </p:cNvPr>
          <p:cNvSpPr>
            <a:spLocks noGrp="1"/>
          </p:cNvSpPr>
          <p:nvPr>
            <p:ph type="dt" sz="half" idx="10"/>
          </p:nvPr>
        </p:nvSpPr>
        <p:spPr/>
        <p:txBody>
          <a:bodyPr/>
          <a:lstStyle/>
          <a:p>
            <a:fld id="{DCF04831-FE79-4C48-8B5F-6128F6AE010B}" type="datetimeFigureOut">
              <a:rPr lang="en-US" smtClean="0"/>
              <a:t>10/8/19</a:t>
            </a:fld>
            <a:endParaRPr lang="en-US"/>
          </a:p>
        </p:txBody>
      </p:sp>
      <p:sp>
        <p:nvSpPr>
          <p:cNvPr id="6" name="Footer Placeholder 5">
            <a:extLst>
              <a:ext uri="{FF2B5EF4-FFF2-40B4-BE49-F238E27FC236}">
                <a16:creationId xmlns:a16="http://schemas.microsoft.com/office/drawing/2014/main" id="{471E5D45-BA75-4244-8C36-27FD87A67C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F063E-5E8D-4548-BB0D-0C8021C6E23B}"/>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602990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C16D75-F370-5143-BFEC-81F3588005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138876-0179-6C4F-83B7-94CF6B851F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E6AF1-0558-5644-81AB-1372AA3DA6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F04831-FE79-4C48-8B5F-6128F6AE010B}" type="datetimeFigureOut">
              <a:rPr lang="en-US" smtClean="0"/>
              <a:t>10/8/19</a:t>
            </a:fld>
            <a:endParaRPr lang="en-US"/>
          </a:p>
        </p:txBody>
      </p:sp>
      <p:sp>
        <p:nvSpPr>
          <p:cNvPr id="5" name="Footer Placeholder 4">
            <a:extLst>
              <a:ext uri="{FF2B5EF4-FFF2-40B4-BE49-F238E27FC236}">
                <a16:creationId xmlns:a16="http://schemas.microsoft.com/office/drawing/2014/main" id="{4162E5C0-191E-D344-BC71-4476370D6C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3D6F74-F2FF-7347-AC4D-ED84DEC82A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1BBD4C-C861-D646-B95A-46A5F141E02A}" type="slidenum">
              <a:rPr lang="en-US" smtClean="0"/>
              <a:t>‹#›</a:t>
            </a:fld>
            <a:endParaRPr lang="en-US"/>
          </a:p>
        </p:txBody>
      </p:sp>
    </p:spTree>
    <p:extLst>
      <p:ext uri="{BB962C8B-B14F-4D97-AF65-F5344CB8AC3E}">
        <p14:creationId xmlns:p14="http://schemas.microsoft.com/office/powerpoint/2010/main" val="13520537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9.tiff"/><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4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E00DBE-F972-AC4D-A5A4-46B902E377FE}"/>
              </a:ext>
            </a:extLst>
          </p:cNvPr>
          <p:cNvSpPr>
            <a:spLocks noGrp="1"/>
          </p:cNvSpPr>
          <p:nvPr>
            <p:ph type="ctrTitle"/>
          </p:nvPr>
        </p:nvSpPr>
        <p:spPr>
          <a:xfrm>
            <a:off x="6746628" y="1783959"/>
            <a:ext cx="4645250" cy="2889114"/>
          </a:xfrm>
        </p:spPr>
        <p:txBody>
          <a:bodyPr anchor="b">
            <a:normAutofit/>
          </a:bodyPr>
          <a:lstStyle/>
          <a:p>
            <a:pPr algn="l"/>
            <a:r>
              <a:rPr lang="en-US" sz="5600" dirty="0">
                <a:solidFill>
                  <a:schemeClr val="bg1"/>
                </a:solidFill>
              </a:rPr>
              <a:t>Introduction to</a:t>
            </a:r>
            <a:br>
              <a:rPr lang="en-US" sz="5600" dirty="0">
                <a:solidFill>
                  <a:schemeClr val="bg1"/>
                </a:solidFill>
              </a:rPr>
            </a:br>
            <a:r>
              <a:rPr lang="en-US" sz="5600" dirty="0">
                <a:solidFill>
                  <a:schemeClr val="bg1"/>
                </a:solidFill>
              </a:rPr>
              <a:t>Neural Networks</a:t>
            </a:r>
          </a:p>
        </p:txBody>
      </p:sp>
      <p:sp>
        <p:nvSpPr>
          <p:cNvPr id="3" name="Subtitle 2">
            <a:extLst>
              <a:ext uri="{FF2B5EF4-FFF2-40B4-BE49-F238E27FC236}">
                <a16:creationId xmlns:a16="http://schemas.microsoft.com/office/drawing/2014/main" id="{DC1AC5D7-5421-B84E-808B-A88E151FB4D2}"/>
              </a:ext>
            </a:extLst>
          </p:cNvPr>
          <p:cNvSpPr>
            <a:spLocks noGrp="1"/>
          </p:cNvSpPr>
          <p:nvPr>
            <p:ph type="subTitle" idx="1"/>
          </p:nvPr>
        </p:nvSpPr>
        <p:spPr>
          <a:xfrm>
            <a:off x="6746627" y="4750893"/>
            <a:ext cx="4645250" cy="1147863"/>
          </a:xfrm>
        </p:spPr>
        <p:txBody>
          <a:bodyPr anchor="t">
            <a:normAutofit/>
          </a:bodyPr>
          <a:lstStyle/>
          <a:p>
            <a:pPr algn="l"/>
            <a:r>
              <a:rPr lang="en-US" sz="2000" dirty="0">
                <a:solidFill>
                  <a:schemeClr val="bg1"/>
                </a:solidFill>
              </a:rPr>
              <a:t>Part 1</a:t>
            </a:r>
          </a:p>
          <a:p>
            <a:pPr algn="l"/>
            <a:r>
              <a:rPr lang="en-US" sz="2000" dirty="0" err="1">
                <a:solidFill>
                  <a:schemeClr val="bg1"/>
                </a:solidFill>
              </a:rPr>
              <a:t>github.com</a:t>
            </a:r>
            <a:r>
              <a:rPr lang="en-US" sz="2000" dirty="0">
                <a:solidFill>
                  <a:schemeClr val="bg1"/>
                </a:solidFill>
              </a:rPr>
              <a:t>/</a:t>
            </a:r>
            <a:r>
              <a:rPr lang="en-US" sz="2000" dirty="0" err="1">
                <a:solidFill>
                  <a:schemeClr val="bg1"/>
                </a:solidFill>
              </a:rPr>
              <a:t>gmarchet</a:t>
            </a:r>
            <a:r>
              <a:rPr lang="en-US" sz="2000" dirty="0">
                <a:solidFill>
                  <a:schemeClr val="bg1"/>
                </a:solidFill>
              </a:rPr>
              <a:t>/dnnworkshop5</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Brain in head">
            <a:extLst>
              <a:ext uri="{FF2B5EF4-FFF2-40B4-BE49-F238E27FC236}">
                <a16:creationId xmlns:a16="http://schemas.microsoft.com/office/drawing/2014/main" id="{54707F3C-E9D8-4612-9188-721C20D26E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1496328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77707" y="729778"/>
            <a:ext cx="11655840" cy="684156"/>
          </a:xfrm>
          <a:prstGeom prst="rect">
            <a:avLst/>
          </a:prstGeom>
        </p:spPr>
        <p:txBody>
          <a:bodyPr/>
          <a:lstStyle>
            <a:lvl1pPr algn="l" rtl="0" eaLnBrk="1" fontAlgn="base" hangingPunct="1">
              <a:lnSpc>
                <a:spcPct val="83000"/>
              </a:lnSpc>
              <a:spcBef>
                <a:spcPct val="0"/>
              </a:spcBef>
              <a:spcAft>
                <a:spcPct val="0"/>
              </a:spcAft>
              <a:defRPr sz="3600" b="1">
                <a:solidFill>
                  <a:srgbClr val="FF6534"/>
                </a:solidFill>
                <a:latin typeface="+mj-lt"/>
                <a:ea typeface="ＭＳ Ｐゴシック" pitchFamily="-112" charset="-128"/>
                <a:cs typeface="ＭＳ Ｐゴシック" pitchFamily="-112" charset="-128"/>
              </a:defRPr>
            </a:lvl1pPr>
            <a:lvl2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2pPr>
            <a:lvl3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3pPr>
            <a:lvl4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4pPr>
            <a:lvl5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a:lstStyle>
          <a:p>
            <a:r>
              <a:rPr lang="en-US" sz="3921" b="0" kern="0" dirty="0" err="1">
                <a:solidFill>
                  <a:schemeClr val="tx1"/>
                </a:solidFill>
                <a:latin typeface="Calibri Light" panose="020F0302020204030204" pitchFamily="34" charset="0"/>
                <a:cs typeface="Calibri Light" panose="020F0302020204030204" pitchFamily="34" charset="0"/>
              </a:rPr>
              <a:t>Softmax</a:t>
            </a:r>
            <a:r>
              <a:rPr lang="en-US" sz="3921" b="0" kern="0" dirty="0">
                <a:solidFill>
                  <a:schemeClr val="tx1"/>
                </a:solidFill>
                <a:latin typeface="Calibri Light" panose="020F0302020204030204" pitchFamily="34" charset="0"/>
                <a:cs typeface="Calibri Light" panose="020F0302020204030204" pitchFamily="34" charset="0"/>
              </a:rPr>
              <a:t> Activation Function</a:t>
            </a:r>
          </a:p>
        </p:txBody>
      </p:sp>
      <mc:AlternateContent xmlns:mc="http://schemas.openxmlformats.org/markup-compatibility/2006" xmlns:a14="http://schemas.microsoft.com/office/drawing/2010/main">
        <mc:Choice Requires="a14">
          <p:sp>
            <p:nvSpPr>
              <p:cNvPr id="3" name="Text Placeholder 5"/>
              <p:cNvSpPr txBox="1">
                <a:spLocks/>
              </p:cNvSpPr>
              <p:nvPr/>
            </p:nvSpPr>
            <p:spPr>
              <a:xfrm>
                <a:off x="413504" y="1413934"/>
                <a:ext cx="5870755" cy="454967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70" lvl="1" indent="0">
                  <a:buNone/>
                </a:pPr>
                <a:r>
                  <a:rPr lang="en-US" dirty="0">
                    <a:solidFill>
                      <a:schemeClr val="tx1"/>
                    </a:solidFill>
                    <a:latin typeface="Calibri Light" panose="020F0302020204030204" pitchFamily="34" charset="0"/>
                    <a:cs typeface="Calibri Light" panose="020F0302020204030204" pitchFamily="34" charset="0"/>
                  </a:rPr>
                  <a:t>Outputs between [0, 1] and sum to 1.0</a:t>
                </a:r>
              </a:p>
              <a:p>
                <a:pPr marL="336170" lvl="1" indent="0">
                  <a:buNone/>
                </a:pPr>
                <a:endParaRPr lang="en-US" sz="1067" dirty="0">
                  <a:solidFill>
                    <a:schemeClr val="tx1"/>
                  </a:solidFill>
                  <a:latin typeface="Calibri Light" panose="020F0302020204030204" pitchFamily="34" charset="0"/>
                  <a:cs typeface="Calibri Light" panose="020F0302020204030204" pitchFamily="34" charset="0"/>
                </a:endParaRPr>
              </a:p>
              <a:p>
                <a:pPr marL="336170" lvl="1" indent="0">
                  <a:buNone/>
                </a:pPr>
                <a:r>
                  <a:rPr lang="en-US" sz="2400" b="0" dirty="0">
                    <a:solidFill>
                      <a:schemeClr val="tx1"/>
                    </a:solidFill>
                    <a:ea typeface="Cambria Math" panose="02040503050406030204" pitchFamily="18" charset="0"/>
                    <a:cs typeface="Calibri Light" panose="020F0302020204030204" pitchFamily="34" charset="0"/>
                  </a:rPr>
                  <a:t>S</a:t>
                </a:r>
                <a14:m>
                  <m:oMath xmlns:m="http://schemas.openxmlformats.org/officeDocument/2006/math">
                    <m:d>
                      <m:d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e>
                    </m:d>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 </m:t>
                    </m:r>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𝑆</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sSup>
                          <m:sSup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sup>
                        </m:sSup>
                      </m:num>
                      <m:den>
                        <m:nary>
                          <m:naryPr>
                            <m:chr m:val="∑"/>
                            <m:limLoc m:val="subSup"/>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naryPr>
                          <m:sub>
                            <m:r>
                              <m:rPr>
                                <m:brk m:alnAt="25"/>
                              </m:r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sub>
                          <m:sup>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𝐾</m:t>
                            </m:r>
                          </m:sup>
                          <m:e>
                            <m:sSup>
                              <m:sSup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sub>
                                </m:sSub>
                              </m:sup>
                            </m:sSup>
                          </m:e>
                        </m:nary>
                      </m:den>
                    </m:f>
                  </m:oMath>
                </a14:m>
                <a:r>
                  <a:rPr lang="en-US" sz="2400" dirty="0">
                    <a:solidFill>
                      <a:schemeClr val="tx1"/>
                    </a:solidFill>
                    <a:latin typeface="Calibri Light" panose="020F0302020204030204" pitchFamily="34" charset="0"/>
                    <a:cs typeface="Calibri Light" panose="020F0302020204030204" pitchFamily="34" charset="0"/>
                  </a:rPr>
                  <a:t> for j=1…K</a:t>
                </a:r>
              </a:p>
              <a:p>
                <a:pPr lvl="1"/>
                <a:endParaRPr lang="en-US" sz="1961" dirty="0">
                  <a:solidFill>
                    <a:schemeClr val="tx1"/>
                  </a:solidFill>
                  <a:latin typeface="Calibri Light" panose="020F0302020204030204" pitchFamily="34" charset="0"/>
                  <a:cs typeface="Calibri Light" panose="020F0302020204030204" pitchFamily="34" charset="0"/>
                </a:endParaRPr>
              </a:p>
              <a:p>
                <a:pPr lvl="1"/>
                <a:r>
                  <a:rPr lang="en-US" dirty="0">
                    <a:solidFill>
                      <a:schemeClr val="tx1"/>
                    </a:solidFill>
                    <a:latin typeface="Calibri Light" panose="020F0302020204030204" pitchFamily="34" charset="0"/>
                    <a:cs typeface="Calibri Light" panose="020F0302020204030204" pitchFamily="34" charset="0"/>
                  </a:rPr>
                  <a:t>Often used in multi-class classification output layers, where</a:t>
                </a:r>
              </a:p>
              <a:p>
                <a:pPr marL="342900" lvl="1" indent="0">
                  <a:buNone/>
                </a:pPr>
                <a:endParaRPr lang="en-US" sz="1961" dirty="0">
                  <a:solidFill>
                    <a:schemeClr val="tx1"/>
                  </a:solidFill>
                  <a:latin typeface="Calibri Light" panose="020F0302020204030204" pitchFamily="34" charset="0"/>
                  <a:cs typeface="Calibri Light" panose="020F0302020204030204" pitchFamily="34" charset="0"/>
                </a:endParaRPr>
              </a:p>
              <a:p>
                <a:pPr marL="342900" lvl="1" indent="0">
                  <a:buNone/>
                </a:pPr>
                <a14:m>
                  <m:oMathPara xmlns:m="http://schemas.openxmlformats.org/officeDocument/2006/math">
                    <m:oMathParaPr>
                      <m:jc m:val="centerGroup"/>
                    </m:oMathParaPr>
                    <m:oMath xmlns:m="http://schemas.openxmlformats.org/officeDocument/2006/math">
                      <m:r>
                        <a:rPr lang="en-US" sz="1961" b="0" i="1" smtClean="0">
                          <a:solidFill>
                            <a:schemeClr val="tx1"/>
                          </a:solidFill>
                          <a:latin typeface="Cambria Math" panose="02040503050406030204" pitchFamily="18" charset="0"/>
                          <a:cs typeface="Calibri Light" panose="020F0302020204030204" pitchFamily="34" charset="0"/>
                        </a:rPr>
                        <m:t>𝑃</m:t>
                      </m:r>
                      <m:d>
                        <m:dPr>
                          <m:ctrlPr>
                            <a:rPr lang="en-US" sz="1961" b="0" i="1" smtClean="0">
                              <a:solidFill>
                                <a:schemeClr val="tx1"/>
                              </a:solidFill>
                              <a:latin typeface="Cambria Math" panose="02040503050406030204" pitchFamily="18" charset="0"/>
                              <a:cs typeface="Calibri Light" panose="020F0302020204030204" pitchFamily="34" charset="0"/>
                            </a:rPr>
                          </m:ctrlPr>
                        </m:dPr>
                        <m:e>
                          <m:r>
                            <a:rPr lang="en-US" sz="1961" b="0" i="1" smtClean="0">
                              <a:solidFill>
                                <a:schemeClr val="tx1"/>
                              </a:solidFill>
                              <a:latin typeface="Cambria Math" panose="02040503050406030204" pitchFamily="18" charset="0"/>
                              <a:cs typeface="Calibri Light" panose="020F0302020204030204" pitchFamily="34" charset="0"/>
                            </a:rPr>
                            <m:t>𝑦</m:t>
                          </m:r>
                          <m:r>
                            <a:rPr lang="en-US" sz="1961" b="0" i="1" smtClean="0">
                              <a:solidFill>
                                <a:schemeClr val="tx1"/>
                              </a:solidFill>
                              <a:latin typeface="Cambria Math" panose="02040503050406030204" pitchFamily="18" charset="0"/>
                              <a:cs typeface="Calibri Light" panose="020F0302020204030204" pitchFamily="34" charset="0"/>
                            </a:rPr>
                            <m:t>=</m:t>
                          </m:r>
                          <m:r>
                            <a:rPr lang="en-US" sz="1961" b="0" i="1" smtClean="0">
                              <a:solidFill>
                                <a:schemeClr val="tx1"/>
                              </a:solidFill>
                              <a:latin typeface="Cambria Math" panose="02040503050406030204" pitchFamily="18" charset="0"/>
                              <a:cs typeface="Calibri Light" panose="020F0302020204030204" pitchFamily="34" charset="0"/>
                            </a:rPr>
                            <m:t>𝑗</m:t>
                          </m:r>
                        </m:e>
                        <m:e>
                          <m:r>
                            <a:rPr lang="en-US" sz="1961" b="0" i="1" smtClean="0">
                              <a:solidFill>
                                <a:schemeClr val="tx1"/>
                              </a:solidFill>
                              <a:latin typeface="Cambria Math" panose="02040503050406030204" pitchFamily="18" charset="0"/>
                              <a:cs typeface="Calibri Light" panose="020F0302020204030204" pitchFamily="34" charset="0"/>
                            </a:rPr>
                            <m:t>𝑥</m:t>
                          </m:r>
                        </m:e>
                      </m:d>
                      <m:r>
                        <a:rPr lang="en-US" sz="1961" b="0" i="1" smtClean="0">
                          <a:solidFill>
                            <a:schemeClr val="tx1"/>
                          </a:solidFill>
                          <a:latin typeface="Cambria Math" panose="02040503050406030204" pitchFamily="18" charset="0"/>
                          <a:cs typeface="Calibri Light" panose="020F0302020204030204" pitchFamily="34" charset="0"/>
                        </a:rPr>
                        <m:t>=</m:t>
                      </m:r>
                      <m:r>
                        <a:rPr lang="en-US" sz="1961" b="0" i="1" smtClean="0">
                          <a:solidFill>
                            <a:schemeClr val="tx1"/>
                          </a:solidFill>
                          <a:latin typeface="Cambria Math" panose="02040503050406030204" pitchFamily="18" charset="0"/>
                          <a:cs typeface="Calibri Light" panose="020F0302020204030204" pitchFamily="34" charset="0"/>
                        </a:rPr>
                        <m:t>𝑆</m:t>
                      </m:r>
                      <m:d>
                        <m:d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p>
                            <m:sSup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e>
                      </m:d>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sSup>
                            <m:sSupPr>
                              <m:ctrlPr>
                                <a:rPr lang="en-US"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sup>
                          </m:sSup>
                        </m:num>
                        <m:den>
                          <m:nary>
                            <m:naryPr>
                              <m:chr m:val="∑"/>
                              <m:limLoc m:val="subSup"/>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naryPr>
                            <m:sub>
                              <m:r>
                                <m:rPr>
                                  <m:brk m:alnAt="25"/>
                                </m:r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sub>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𝐾</m:t>
                              </m:r>
                            </m:sup>
                            <m:e>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sub>
                                  </m:sSub>
                                </m:sup>
                              </m:sSup>
                            </m:e>
                          </m:nary>
                        </m:den>
                      </m:f>
                      <m:r>
                        <m:rPr>
                          <m:nor/>
                        </m:rPr>
                        <a:rPr lang="en-US" dirty="0">
                          <a:solidFill>
                            <a:schemeClr val="tx1"/>
                          </a:solidFill>
                          <a:latin typeface="Calibri Light" panose="020F0302020204030204" pitchFamily="34" charset="0"/>
                          <a:cs typeface="Calibri Light" panose="020F0302020204030204" pitchFamily="34" charset="0"/>
                        </a:rPr>
                        <m:t> </m:t>
                      </m:r>
                      <m:r>
                        <m:rPr>
                          <m:nor/>
                        </m:rPr>
                        <a:rPr lang="en-US" dirty="0">
                          <a:solidFill>
                            <a:schemeClr val="tx1"/>
                          </a:solidFill>
                          <a:latin typeface="Calibri Light" panose="020F0302020204030204" pitchFamily="34" charset="0"/>
                          <a:cs typeface="Calibri Light" panose="020F0302020204030204" pitchFamily="34" charset="0"/>
                        </a:rPr>
                        <m:t>for</m:t>
                      </m:r>
                      <m:r>
                        <m:rPr>
                          <m:nor/>
                        </m:rPr>
                        <a:rPr lang="en-US" dirty="0">
                          <a:solidFill>
                            <a:schemeClr val="tx1"/>
                          </a:solidFill>
                          <a:latin typeface="Calibri Light" panose="020F0302020204030204" pitchFamily="34" charset="0"/>
                          <a:cs typeface="Calibri Light" panose="020F0302020204030204" pitchFamily="34" charset="0"/>
                        </a:rPr>
                        <m:t> </m:t>
                      </m:r>
                      <m:r>
                        <m:rPr>
                          <m:nor/>
                        </m:rPr>
                        <a:rPr lang="en-US" dirty="0">
                          <a:solidFill>
                            <a:schemeClr val="tx1"/>
                          </a:solidFill>
                          <a:latin typeface="Calibri Light" panose="020F0302020204030204" pitchFamily="34" charset="0"/>
                          <a:cs typeface="Calibri Light" panose="020F0302020204030204" pitchFamily="34" charset="0"/>
                        </a:rPr>
                        <m:t>j</m:t>
                      </m:r>
                      <m:r>
                        <m:rPr>
                          <m:nor/>
                        </m:rPr>
                        <a:rPr lang="en-US" dirty="0">
                          <a:solidFill>
                            <a:schemeClr val="tx1"/>
                          </a:solidFill>
                          <a:latin typeface="Calibri Light" panose="020F0302020204030204" pitchFamily="34" charset="0"/>
                          <a:cs typeface="Calibri Light" panose="020F0302020204030204" pitchFamily="34" charset="0"/>
                        </a:rPr>
                        <m:t>=1…</m:t>
                      </m:r>
                      <m:r>
                        <m:rPr>
                          <m:nor/>
                        </m:rPr>
                        <a:rPr lang="en-US" dirty="0">
                          <a:solidFill>
                            <a:schemeClr val="tx1"/>
                          </a:solidFill>
                          <a:latin typeface="Calibri Light" panose="020F0302020204030204" pitchFamily="34" charset="0"/>
                          <a:cs typeface="Calibri Light" panose="020F0302020204030204" pitchFamily="34" charset="0"/>
                        </a:rPr>
                        <m:t>K</m:t>
                      </m:r>
                    </m:oMath>
                  </m:oMathPara>
                </a14:m>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r>
                  <a:rPr lang="en-US" dirty="0">
                    <a:solidFill>
                      <a:schemeClr val="tx1"/>
                    </a:solidFill>
                    <a:latin typeface="Calibri Light" panose="020F0302020204030204" pitchFamily="34" charset="0"/>
                    <a:cs typeface="Calibri Light" panose="020F0302020204030204" pitchFamily="34" charset="0"/>
                  </a:rPr>
                  <a:t>Represents the probability of class j given a sample vector x and a weight vector w</a:t>
                </a:r>
              </a:p>
              <a:p>
                <a:pPr marL="342900" lvl="1" indent="0">
                  <a:buNone/>
                </a:pPr>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endParaRPr lang="en-US" sz="1961" dirty="0">
                  <a:solidFill>
                    <a:schemeClr val="tx1"/>
                  </a:solidFill>
                  <a:latin typeface="Calibri Light" panose="020F0302020204030204" pitchFamily="34" charset="0"/>
                  <a:cs typeface="Calibri Light" panose="020F0302020204030204" pitchFamily="34" charset="0"/>
                </a:endParaRPr>
              </a:p>
            </p:txBody>
          </p:sp>
        </mc:Choice>
        <mc:Fallback xmlns="">
          <p:sp>
            <p:nvSpPr>
              <p:cNvPr id="3" name="Text Placeholder 5"/>
              <p:cNvSpPr txBox="1">
                <a:spLocks noRot="1" noChangeAspect="1" noMove="1" noResize="1" noEditPoints="1" noAdjustHandles="1" noChangeArrowheads="1" noChangeShapeType="1" noTextEdit="1"/>
              </p:cNvSpPr>
              <p:nvPr/>
            </p:nvSpPr>
            <p:spPr>
              <a:xfrm>
                <a:off x="413504" y="1413934"/>
                <a:ext cx="5870755" cy="4549676"/>
              </a:xfrm>
              <a:prstGeom prst="rect">
                <a:avLst/>
              </a:prstGeom>
              <a:blipFill>
                <a:blip r:embed="rId3"/>
                <a:stretch>
                  <a:fillRect t="-1389"/>
                </a:stretch>
              </a:blipFill>
            </p:spPr>
            <p:txBody>
              <a:bodyPr/>
              <a:lstStyle/>
              <a:p>
                <a:r>
                  <a:rPr lang="en-US">
                    <a:noFill/>
                  </a:rPr>
                  <a:t> </a:t>
                </a:r>
              </a:p>
            </p:txBody>
          </p:sp>
        </mc:Fallback>
      </mc:AlternateContent>
      <p:graphicFrame>
        <p:nvGraphicFramePr>
          <p:cNvPr id="8" name="Chart 7">
            <a:extLst>
              <a:ext uri="{FF2B5EF4-FFF2-40B4-BE49-F238E27FC236}">
                <a16:creationId xmlns:a16="http://schemas.microsoft.com/office/drawing/2014/main" id="{106D5E46-E7E9-1046-86BF-C51806142BFB}"/>
              </a:ext>
            </a:extLst>
          </p:cNvPr>
          <p:cNvGraphicFramePr>
            <a:graphicFrameLocks/>
          </p:cNvGraphicFramePr>
          <p:nvPr/>
        </p:nvGraphicFramePr>
        <p:xfrm>
          <a:off x="6284259" y="342513"/>
          <a:ext cx="5649288" cy="4165607"/>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66B26F-6037-BC4D-8FEC-420316BA771F}"/>
                  </a:ext>
                </a:extLst>
              </p:cNvPr>
              <p:cNvSpPr txBox="1"/>
              <p:nvPr/>
            </p:nvSpPr>
            <p:spPr>
              <a:xfrm>
                <a:off x="6204857" y="4660260"/>
                <a:ext cx="5336804" cy="2582182"/>
              </a:xfrm>
              <a:prstGeom prst="rect">
                <a:avLst/>
              </a:prstGeom>
              <a:noFill/>
            </p:spPr>
            <p:txBody>
              <a:bodyPr wrap="square" rtlCol="0">
                <a:spAutoFit/>
              </a:bodyPr>
              <a:lstStyle/>
              <a:p>
                <a:pPr marL="342900" lvl="1" indent="0">
                  <a:buNone/>
                </a:pPr>
                <a:r>
                  <a:rPr lang="en-US" dirty="0">
                    <a:solidFill>
                      <a:schemeClr val="tx1"/>
                    </a:solidFill>
                    <a:latin typeface="Calibri Light" panose="020F0302020204030204" pitchFamily="34" charset="0"/>
                    <a:cs typeface="Calibri Light" panose="020F0302020204030204" pitchFamily="34" charset="0"/>
                  </a:rPr>
                  <a:t>Useful Properties:</a:t>
                </a:r>
              </a:p>
              <a:p>
                <a:pPr marL="342900" lvl="1" indent="0">
                  <a:buNone/>
                </a:pPr>
                <a14:m>
                  <m:oMathPara xmlns:m="http://schemas.openxmlformats.org/officeDocument/2006/math">
                    <m:oMathParaPr>
                      <m:jc m:val="left"/>
                    </m:oMathParaPr>
                    <m:oMath xmlns:m="http://schemas.openxmlformats.org/officeDocument/2006/math">
                      <m:func>
                        <m:funcPr>
                          <m:ctrlPr>
                            <a:rPr lang="en-US" b="0" i="1" smtClean="0">
                              <a:solidFill>
                                <a:schemeClr val="tx1"/>
                              </a:solidFill>
                              <a:latin typeface="Cambria Math" panose="02040503050406030204" pitchFamily="18" charset="0"/>
                              <a:cs typeface="Calibri Light" panose="020F0302020204030204" pitchFamily="34" charset="0"/>
                            </a:rPr>
                          </m:ctrlPr>
                        </m:funcPr>
                        <m:fName>
                          <m:r>
                            <m:rPr>
                              <m:sty m:val="p"/>
                            </m:rPr>
                            <a:rPr lang="en-US" b="0" i="0" smtClean="0">
                              <a:solidFill>
                                <a:schemeClr val="tx1"/>
                              </a:solidFill>
                              <a:latin typeface="Cambria Math" panose="02040503050406030204" pitchFamily="18" charset="0"/>
                              <a:cs typeface="Calibri Light" panose="020F0302020204030204" pitchFamily="34" charset="0"/>
                            </a:rPr>
                            <m:t>log</m:t>
                          </m:r>
                        </m:fName>
                        <m:e>
                          <m:d>
                            <m:dPr>
                              <m:ctrlPr>
                                <a:rPr lang="en-US" b="0" i="1" smtClean="0">
                                  <a:solidFill>
                                    <a:schemeClr val="tx1"/>
                                  </a:solidFill>
                                  <a:latin typeface="Cambria Math" panose="02040503050406030204" pitchFamily="18" charset="0"/>
                                  <a:cs typeface="Calibri Light" panose="020F0302020204030204" pitchFamily="34" charset="0"/>
                                </a:rPr>
                              </m:ctrlPr>
                            </m:dPr>
                            <m:e>
                              <m:r>
                                <a:rPr lang="en-US" b="0" i="1" smtClean="0">
                                  <a:solidFill>
                                    <a:schemeClr val="tx1"/>
                                  </a:solidFill>
                                  <a:latin typeface="Cambria Math" panose="02040503050406030204" pitchFamily="18" charset="0"/>
                                  <a:cs typeface="Calibri Light" panose="020F0302020204030204" pitchFamily="34" charset="0"/>
                                </a:rPr>
                                <m:t>𝑆</m:t>
                              </m:r>
                              <m:d>
                                <m:dPr>
                                  <m:ctrlPr>
                                    <a:rPr lang="en-US" b="0" i="1" smtClean="0">
                                      <a:solidFill>
                                        <a:schemeClr val="tx1"/>
                                      </a:solidFill>
                                      <a:latin typeface="Cambria Math" panose="02040503050406030204" pitchFamily="18" charset="0"/>
                                      <a:cs typeface="Calibri Light" panose="020F0302020204030204" pitchFamily="34" charset="0"/>
                                    </a:rPr>
                                  </m:ctrlPr>
                                </m:dPr>
                                <m:e>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𝑗</m:t>
                                      </m:r>
                                    </m:sub>
                                  </m:sSub>
                                </m:e>
                              </m:d>
                            </m:e>
                          </m:d>
                        </m:e>
                      </m:func>
                      <m:r>
                        <a:rPr lang="en-US" b="0" i="1"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𝑗</m:t>
                          </m:r>
                        </m:sub>
                      </m:sSub>
                      <m:r>
                        <a:rPr lang="en-US" b="0" i="1" smtClean="0">
                          <a:solidFill>
                            <a:schemeClr val="tx1"/>
                          </a:solidFill>
                          <a:latin typeface="Cambria Math" panose="02040503050406030204" pitchFamily="18" charset="0"/>
                          <a:cs typeface="Calibri Light" panose="020F0302020204030204" pitchFamily="34" charset="0"/>
                        </a:rPr>
                        <m:t>−</m:t>
                      </m:r>
                      <m:func>
                        <m:funcPr>
                          <m:ctrlPr>
                            <a:rPr lang="en-US" b="0" i="1" smtClean="0">
                              <a:solidFill>
                                <a:schemeClr val="tx1"/>
                              </a:solidFill>
                              <a:latin typeface="Cambria Math" panose="02040503050406030204" pitchFamily="18" charset="0"/>
                              <a:cs typeface="Calibri Light" panose="020F0302020204030204" pitchFamily="34" charset="0"/>
                            </a:rPr>
                          </m:ctrlPr>
                        </m:funcPr>
                        <m:fName>
                          <m:r>
                            <m:rPr>
                              <m:sty m:val="p"/>
                            </m:rPr>
                            <a:rPr lang="en-US" b="0" i="0" smtClean="0">
                              <a:solidFill>
                                <a:schemeClr val="tx1"/>
                              </a:solidFill>
                              <a:latin typeface="Cambria Math" panose="02040503050406030204" pitchFamily="18" charset="0"/>
                              <a:cs typeface="Calibri Light" panose="020F0302020204030204" pitchFamily="34" charset="0"/>
                            </a:rPr>
                            <m:t>log</m:t>
                          </m:r>
                        </m:fName>
                        <m:e>
                          <m:d>
                            <m:dPr>
                              <m:ctrlPr>
                                <a:rPr lang="en-US" b="0" i="1" smtClean="0">
                                  <a:solidFill>
                                    <a:schemeClr val="tx1"/>
                                  </a:solidFill>
                                  <a:latin typeface="Cambria Math" panose="02040503050406030204" pitchFamily="18" charset="0"/>
                                  <a:cs typeface="Calibri Light" panose="020F0302020204030204" pitchFamily="34" charset="0"/>
                                </a:rPr>
                              </m:ctrlPr>
                            </m:dPr>
                            <m:e>
                              <m:nary>
                                <m:naryPr>
                                  <m:chr m:val="∑"/>
                                  <m:supHide m:val="on"/>
                                  <m:ctrlPr>
                                    <a:rPr lang="en-US" b="0" i="1" smtClean="0">
                                      <a:solidFill>
                                        <a:schemeClr val="tx1"/>
                                      </a:solidFill>
                                      <a:latin typeface="Cambria Math" panose="02040503050406030204" pitchFamily="18" charset="0"/>
                                      <a:cs typeface="Calibri Light" panose="020F0302020204030204" pitchFamily="34" charset="0"/>
                                    </a:rPr>
                                  </m:ctrlPr>
                                </m:naryPr>
                                <m:sub>
                                  <m:r>
                                    <m:rPr>
                                      <m:brk m:alnAt="7"/>
                                    </m:rPr>
                                    <a:rPr lang="en-US" b="0" i="1" smtClean="0">
                                      <a:solidFill>
                                        <a:schemeClr val="tx1"/>
                                      </a:solidFill>
                                      <a:latin typeface="Cambria Math" panose="02040503050406030204" pitchFamily="18" charset="0"/>
                                      <a:cs typeface="Calibri Light" panose="020F0302020204030204" pitchFamily="34" charset="0"/>
                                    </a:rPr>
                                    <m:t>𝑘</m:t>
                                  </m:r>
                                </m:sub>
                                <m:sup/>
                                <m:e>
                                  <m:sSup>
                                    <m:sSupPr>
                                      <m:ctrlPr>
                                        <a:rPr lang="en-US" b="0" i="1" smtClean="0">
                                          <a:solidFill>
                                            <a:schemeClr val="tx1"/>
                                          </a:solidFill>
                                          <a:latin typeface="Cambria Math" panose="02040503050406030204" pitchFamily="18" charset="0"/>
                                          <a:cs typeface="Calibri Light" panose="020F0302020204030204" pitchFamily="34" charset="0"/>
                                        </a:rPr>
                                      </m:ctrlPr>
                                    </m:sSupPr>
                                    <m:e>
                                      <m:r>
                                        <a:rPr lang="en-US" b="0" i="1" smtClean="0">
                                          <a:solidFill>
                                            <a:schemeClr val="tx1"/>
                                          </a:solidFill>
                                          <a:latin typeface="Cambria Math" panose="02040503050406030204" pitchFamily="18" charset="0"/>
                                          <a:cs typeface="Calibri Light" panose="020F0302020204030204" pitchFamily="34" charset="0"/>
                                        </a:rPr>
                                        <m:t>𝑒</m:t>
                                      </m:r>
                                    </m:e>
                                    <m:sup>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𝑘</m:t>
                                          </m:r>
                                        </m:sub>
                                      </m:sSub>
                                    </m:sup>
                                  </m:sSup>
                                </m:e>
                              </m:nary>
                            </m:e>
                          </m:d>
                        </m:e>
                      </m:func>
                    </m:oMath>
                  </m:oMathPara>
                </a14:m>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14:m>
                  <m:oMathPara xmlns:m="http://schemas.openxmlformats.org/officeDocument/2006/math">
                    <m:oMathParaPr>
                      <m:jc m:val="left"/>
                    </m:oMathParaPr>
                    <m:oMath xmlns:m="http://schemas.openxmlformats.org/officeDocument/2006/math">
                      <m:f>
                        <m:fPr>
                          <m:ctrlPr>
                            <a:rPr lang="en-US" i="1" smtClean="0">
                              <a:solidFill>
                                <a:schemeClr val="tx1"/>
                              </a:solidFill>
                              <a:latin typeface="Cambria Math" panose="02040503050406030204" pitchFamily="18" charset="0"/>
                              <a:cs typeface="Calibri Light" panose="020F0302020204030204" pitchFamily="34" charset="0"/>
                            </a:rPr>
                          </m:ctrlPr>
                        </m:fPr>
                        <m:num>
                          <m:r>
                            <a:rPr lang="en-US" i="1" smtClean="0">
                              <a:solidFill>
                                <a:schemeClr val="tx1"/>
                              </a:solidFill>
                              <a:latin typeface="Cambria Math" panose="02040503050406030204" pitchFamily="18" charset="0"/>
                              <a:cs typeface="Calibri Light" panose="020F0302020204030204" pitchFamily="34" charset="0"/>
                            </a:rPr>
                            <m:t>𝜕</m:t>
                          </m:r>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𝑗</m:t>
                              </m:r>
                            </m:sub>
                          </m:sSub>
                        </m:num>
                        <m:den>
                          <m:r>
                            <a:rPr lang="en-US" i="1" smtClean="0">
                              <a:solidFill>
                                <a:schemeClr val="tx1"/>
                              </a:solidFill>
                              <a:latin typeface="Cambria Math" panose="02040503050406030204" pitchFamily="18" charset="0"/>
                              <a:cs typeface="Calibri Light" panose="020F0302020204030204" pitchFamily="34" charset="0"/>
                            </a:rPr>
                            <m:t>𝜕</m:t>
                          </m:r>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𝑖</m:t>
                              </m:r>
                            </m:sub>
                          </m:sSub>
                        </m:den>
                      </m:f>
                      <m:r>
                        <a:rPr lang="en-US" b="0" i="0"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𝑗</m:t>
                          </m:r>
                        </m:sub>
                      </m:sSub>
                      <m:d>
                        <m:dPr>
                          <m:ctrlPr>
                            <a:rPr lang="en-US" b="0" i="1" smtClean="0">
                              <a:solidFill>
                                <a:schemeClr val="tx1"/>
                              </a:solidFill>
                              <a:latin typeface="Cambria Math" panose="02040503050406030204" pitchFamily="18" charset="0"/>
                              <a:cs typeface="Calibri Light" panose="020F0302020204030204" pitchFamily="34" charset="0"/>
                            </a:rPr>
                          </m:ctrlPr>
                        </m:dPr>
                        <m:e>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𝛿</m:t>
                              </m:r>
                            </m:e>
                            <m:sub>
                              <m:r>
                                <a:rPr lang="en-US" b="0" i="1" smtClean="0">
                                  <a:solidFill>
                                    <a:schemeClr val="tx1"/>
                                  </a:solidFill>
                                  <a:latin typeface="Cambria Math" panose="02040503050406030204" pitchFamily="18" charset="0"/>
                                  <a:cs typeface="Calibri Light" panose="020F0302020204030204" pitchFamily="34" charset="0"/>
                                </a:rPr>
                                <m:t>𝑗𝑖</m:t>
                              </m:r>
                            </m:sub>
                          </m:sSub>
                          <m:r>
                            <a:rPr lang="en-US" b="0" i="1"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𝑖</m:t>
                              </m:r>
                            </m:sub>
                          </m:sSub>
                        </m:e>
                      </m:d>
                    </m:oMath>
                  </m:oMathPara>
                </a14:m>
                <a:endParaRPr lang="en-US" b="0" dirty="0">
                  <a:solidFill>
                    <a:schemeClr val="tx1"/>
                  </a:solidFill>
                  <a:latin typeface="Calibri Light" panose="020F0302020204030204" pitchFamily="34" charset="0"/>
                  <a:cs typeface="Calibri Light" panose="020F0302020204030204" pitchFamily="34" charset="0"/>
                </a:endParaRPr>
              </a:p>
              <a:p>
                <a:pPr marL="342900" lvl="1" indent="0">
                  <a:buNone/>
                </a:pPr>
                <a:r>
                  <a:rPr lang="en-US" dirty="0">
                    <a:solidFill>
                      <a:schemeClr val="tx1"/>
                    </a:solidFill>
                    <a:latin typeface="Calibri Light" panose="020F0302020204030204" pitchFamily="34" charset="0"/>
                    <a:cs typeface="Calibri Light" panose="020F0302020204030204" pitchFamily="34" charset="0"/>
                  </a:rPr>
                  <a:t>Where </a:t>
                </a:r>
                <a14:m>
                  <m:oMath xmlns:m="http://schemas.openxmlformats.org/officeDocument/2006/math">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𝛿</m:t>
                        </m:r>
                      </m:e>
                      <m:sub>
                        <m:r>
                          <a:rPr lang="en-US" b="0" i="1" smtClean="0">
                            <a:solidFill>
                              <a:schemeClr val="tx1"/>
                            </a:solidFill>
                            <a:latin typeface="Cambria Math" panose="02040503050406030204" pitchFamily="18" charset="0"/>
                            <a:cs typeface="Calibri Light" panose="020F0302020204030204" pitchFamily="34" charset="0"/>
                          </a:rPr>
                          <m:t>𝑗𝑖</m:t>
                        </m:r>
                      </m:sub>
                    </m:sSub>
                    <m:r>
                      <a:rPr lang="en-US" b="0" i="1" smtClean="0">
                        <a:solidFill>
                          <a:schemeClr val="tx1"/>
                        </a:solidFill>
                        <a:latin typeface="Cambria Math" panose="02040503050406030204" pitchFamily="18" charset="0"/>
                        <a:cs typeface="Calibri Light" panose="020F0302020204030204" pitchFamily="34" charset="0"/>
                      </a:rPr>
                      <m:t>=</m:t>
                    </m:r>
                    <m:d>
                      <m:dPr>
                        <m:begChr m:val="{"/>
                        <m:endChr m:val=""/>
                        <m:ctrlPr>
                          <a:rPr lang="en-US" b="0" i="1" smtClean="0">
                            <a:solidFill>
                              <a:schemeClr val="tx1"/>
                            </a:solidFill>
                            <a:latin typeface="Cambria Math" panose="02040503050406030204" pitchFamily="18" charset="0"/>
                            <a:cs typeface="Calibri Light" panose="020F0302020204030204" pitchFamily="34" charset="0"/>
                          </a:rPr>
                        </m:ctrlPr>
                      </m:dPr>
                      <m:e>
                        <m:m>
                          <m:mPr>
                            <m:mcs>
                              <m:mc>
                                <m:mcPr>
                                  <m:count m:val="1"/>
                                  <m:mcJc m:val="center"/>
                                </m:mcPr>
                              </m:mc>
                            </m:mcs>
                            <m:ctrlPr>
                              <a:rPr lang="en-US" b="0" i="1" smtClean="0">
                                <a:solidFill>
                                  <a:schemeClr val="tx1"/>
                                </a:solidFill>
                                <a:latin typeface="Cambria Math" panose="02040503050406030204" pitchFamily="18" charset="0"/>
                                <a:cs typeface="Calibri Light" panose="020F0302020204030204" pitchFamily="34" charset="0"/>
                              </a:rPr>
                            </m:ctrlPr>
                          </m:mPr>
                          <m:mr>
                            <m:e>
                              <m:r>
                                <m:rPr>
                                  <m:brk m:alnAt="7"/>
                                </m:rPr>
                                <a:rPr lang="en-US" b="0" i="1" smtClean="0">
                                  <a:solidFill>
                                    <a:schemeClr val="tx1"/>
                                  </a:solidFill>
                                  <a:latin typeface="Cambria Math" panose="02040503050406030204" pitchFamily="18" charset="0"/>
                                  <a:cs typeface="Calibri Light" panose="020F0302020204030204" pitchFamily="34" charset="0"/>
                                </a:rPr>
                                <m:t>1</m:t>
                              </m:r>
                              <m:r>
                                <a:rPr lang="en-US" b="0" i="1" smtClean="0">
                                  <a:solidFill>
                                    <a:schemeClr val="tx1"/>
                                  </a:solidFill>
                                  <a:latin typeface="Cambria Math" panose="02040503050406030204" pitchFamily="18" charset="0"/>
                                  <a:cs typeface="Calibri Light" panose="020F0302020204030204" pitchFamily="34" charset="0"/>
                                </a:rPr>
                                <m:t> </m:t>
                              </m:r>
                              <m:r>
                                <a:rPr lang="en-US" b="0" i="1" smtClean="0">
                                  <a:solidFill>
                                    <a:schemeClr val="tx1"/>
                                  </a:solidFill>
                                  <a:latin typeface="Cambria Math" panose="02040503050406030204" pitchFamily="18" charset="0"/>
                                  <a:cs typeface="Calibri Light" panose="020F0302020204030204" pitchFamily="34" charset="0"/>
                                </a:rPr>
                                <m:t>𝑖</m:t>
                              </m:r>
                              <m:r>
                                <a:rPr lang="en-US" b="0" i="1" smtClean="0">
                                  <a:solidFill>
                                    <a:schemeClr val="tx1"/>
                                  </a:solidFill>
                                  <a:latin typeface="Cambria Math" panose="02040503050406030204" pitchFamily="18" charset="0"/>
                                  <a:cs typeface="Calibri Light" panose="020F0302020204030204" pitchFamily="34" charset="0"/>
                                </a:rPr>
                                <m:t>=</m:t>
                              </m:r>
                              <m:r>
                                <a:rPr lang="en-US" b="0" i="1" smtClean="0">
                                  <a:solidFill>
                                    <a:schemeClr val="tx1"/>
                                  </a:solidFill>
                                  <a:latin typeface="Cambria Math" panose="02040503050406030204" pitchFamily="18" charset="0"/>
                                  <a:cs typeface="Calibri Light" panose="020F0302020204030204" pitchFamily="34" charset="0"/>
                                </a:rPr>
                                <m:t>𝑗</m:t>
                              </m:r>
                            </m:e>
                          </m:mr>
                          <m:mr>
                            <m:e>
                              <m:r>
                                <a:rPr lang="en-US" b="0" i="1" smtClean="0">
                                  <a:solidFill>
                                    <a:schemeClr val="tx1"/>
                                  </a:solidFill>
                                  <a:latin typeface="Cambria Math" panose="02040503050406030204" pitchFamily="18" charset="0"/>
                                  <a:cs typeface="Calibri Light" panose="020F0302020204030204" pitchFamily="34" charset="0"/>
                                </a:rPr>
                                <m:t>0 </m:t>
                              </m:r>
                              <m:r>
                                <a:rPr lang="en-US" b="0" i="1" smtClean="0">
                                  <a:solidFill>
                                    <a:schemeClr val="tx1"/>
                                  </a:solidFill>
                                  <a:latin typeface="Cambria Math" panose="02040503050406030204" pitchFamily="18" charset="0"/>
                                  <a:cs typeface="Calibri Light" panose="020F0302020204030204" pitchFamily="34" charset="0"/>
                                </a:rPr>
                                <m:t>𝑖</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e>
                          </m:mr>
                        </m:m>
                      </m:e>
                    </m:d>
                  </m:oMath>
                </a14:m>
                <a:endParaRPr lang="en-US" dirty="0">
                  <a:solidFill>
                    <a:schemeClr val="tx1"/>
                  </a:solidFill>
                  <a:latin typeface="Calibri Light" panose="020F0302020204030204" pitchFamily="34" charset="0"/>
                  <a:cs typeface="Calibri Light" panose="020F0302020204030204" pitchFamily="34" charset="0"/>
                </a:endParaRPr>
              </a:p>
              <a:p>
                <a:endParaRPr lang="en-US" dirty="0"/>
              </a:p>
            </p:txBody>
          </p:sp>
        </mc:Choice>
        <mc:Fallback xmlns="">
          <p:sp>
            <p:nvSpPr>
              <p:cNvPr id="9" name="TextBox 8">
                <a:extLst>
                  <a:ext uri="{FF2B5EF4-FFF2-40B4-BE49-F238E27FC236}">
                    <a16:creationId xmlns:a16="http://schemas.microsoft.com/office/drawing/2014/main" id="{AB66B26F-6037-BC4D-8FEC-420316BA771F}"/>
                  </a:ext>
                </a:extLst>
              </p:cNvPr>
              <p:cNvSpPr txBox="1">
                <a:spLocks noRot="1" noChangeAspect="1" noMove="1" noResize="1" noEditPoints="1" noAdjustHandles="1" noChangeArrowheads="1" noChangeShapeType="1" noTextEdit="1"/>
              </p:cNvSpPr>
              <p:nvPr/>
            </p:nvSpPr>
            <p:spPr>
              <a:xfrm>
                <a:off x="6204857" y="4660260"/>
                <a:ext cx="5336804" cy="2582182"/>
              </a:xfrm>
              <a:prstGeom prst="rect">
                <a:avLst/>
              </a:prstGeom>
              <a:blipFill>
                <a:blip r:embed="rId5"/>
                <a:stretch>
                  <a:fillRect t="-23039" b="-65686"/>
                </a:stretch>
              </a:blipFill>
            </p:spPr>
            <p:txBody>
              <a:bodyPr/>
              <a:lstStyle/>
              <a:p>
                <a:r>
                  <a:rPr lang="en-US">
                    <a:noFill/>
                  </a:rPr>
                  <a:t> </a:t>
                </a:r>
              </a:p>
            </p:txBody>
          </p:sp>
        </mc:Fallback>
      </mc:AlternateContent>
    </p:spTree>
    <p:extLst>
      <p:ext uri="{BB962C8B-B14F-4D97-AF65-F5344CB8AC3E}">
        <p14:creationId xmlns:p14="http://schemas.microsoft.com/office/powerpoint/2010/main" val="3564954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616234DE-E4AD-EB4D-8520-D352AE22D279}"/>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Learning</a:t>
            </a:r>
          </a:p>
        </p:txBody>
      </p:sp>
      <p:sp>
        <p:nvSpPr>
          <p:cNvPr id="3" name="Content Placeholder 2">
            <a:extLst>
              <a:ext uri="{FF2B5EF4-FFF2-40B4-BE49-F238E27FC236}">
                <a16:creationId xmlns:a16="http://schemas.microsoft.com/office/drawing/2014/main" id="{E8121389-14BC-0B4C-A303-1B3947AB3B27}"/>
              </a:ext>
            </a:extLst>
          </p:cNvPr>
          <p:cNvSpPr>
            <a:spLocks noGrp="1"/>
          </p:cNvSpPr>
          <p:nvPr>
            <p:ph idx="1"/>
          </p:nvPr>
        </p:nvSpPr>
        <p:spPr>
          <a:xfrm>
            <a:off x="5120640" y="804672"/>
            <a:ext cx="6281928" cy="5248656"/>
          </a:xfrm>
        </p:spPr>
        <p:txBody>
          <a:bodyPr anchor="ctr">
            <a:normAutofit/>
          </a:bodyPr>
          <a:lstStyle/>
          <a:p>
            <a:r>
              <a:rPr lang="en-US" sz="2000"/>
              <a:t>For a machine to learn a representation, it needs:</a:t>
            </a:r>
          </a:p>
          <a:p>
            <a:pPr lvl="1"/>
            <a:r>
              <a:rPr lang="en-US" sz="2000"/>
              <a:t>A data set</a:t>
            </a:r>
          </a:p>
          <a:p>
            <a:pPr lvl="1"/>
            <a:r>
              <a:rPr lang="en-US" sz="2000"/>
              <a:t>A model</a:t>
            </a:r>
          </a:p>
          <a:p>
            <a:pPr lvl="1"/>
            <a:r>
              <a:rPr lang="en-US" sz="2000"/>
              <a:t>A loss (or error or cost function)</a:t>
            </a:r>
          </a:p>
          <a:p>
            <a:pPr lvl="1"/>
            <a:r>
              <a:rPr lang="en-US" sz="2000"/>
              <a:t>An optimization method</a:t>
            </a:r>
          </a:p>
          <a:p>
            <a:pPr lvl="2"/>
            <a:r>
              <a:rPr lang="en-US" dirty="0"/>
              <a:t>It alters the parameters of the model to minimize its loss</a:t>
            </a:r>
          </a:p>
          <a:p>
            <a:r>
              <a:rPr lang="en-US" sz="2000"/>
              <a:t>It has been proven that NN thus constructed can in theory approximate any function, i.e. learn any representation</a:t>
            </a:r>
          </a:p>
        </p:txBody>
      </p:sp>
    </p:spTree>
    <p:extLst>
      <p:ext uri="{BB962C8B-B14F-4D97-AF65-F5344CB8AC3E}">
        <p14:creationId xmlns:p14="http://schemas.microsoft.com/office/powerpoint/2010/main" val="1592375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E609-111C-5B4A-A85B-34CBC8457591}"/>
              </a:ext>
            </a:extLst>
          </p:cNvPr>
          <p:cNvSpPr>
            <a:spLocks noGrp="1"/>
          </p:cNvSpPr>
          <p:nvPr>
            <p:ph type="title"/>
          </p:nvPr>
        </p:nvSpPr>
        <p:spPr/>
        <p:txBody>
          <a:bodyPr/>
          <a:lstStyle/>
          <a:p>
            <a:r>
              <a:rPr lang="en-US" dirty="0"/>
              <a:t>Common Loss Functions</a:t>
            </a:r>
          </a:p>
        </p:txBody>
      </p:sp>
      <p:sp>
        <p:nvSpPr>
          <p:cNvPr id="4" name="TextBox 3">
            <a:extLst>
              <a:ext uri="{FF2B5EF4-FFF2-40B4-BE49-F238E27FC236}">
                <a16:creationId xmlns:a16="http://schemas.microsoft.com/office/drawing/2014/main" id="{A632DFEC-2169-B049-A885-17FE0E05D649}"/>
              </a:ext>
            </a:extLst>
          </p:cNvPr>
          <p:cNvSpPr txBox="1"/>
          <p:nvPr/>
        </p:nvSpPr>
        <p:spPr>
          <a:xfrm>
            <a:off x="1122135" y="1919636"/>
            <a:ext cx="3810000" cy="523220"/>
          </a:xfrm>
          <a:prstGeom prst="rect">
            <a:avLst/>
          </a:prstGeom>
          <a:noFill/>
        </p:spPr>
        <p:txBody>
          <a:bodyPr wrap="square" rtlCol="0">
            <a:spAutoFit/>
          </a:bodyPr>
          <a:lstStyle/>
          <a:p>
            <a:r>
              <a:rPr lang="en-US" sz="2800" dirty="0"/>
              <a:t>For regression problems</a:t>
            </a:r>
          </a:p>
        </p:txBody>
      </p:sp>
      <p:sp>
        <p:nvSpPr>
          <p:cNvPr id="12" name="TextBox 11">
            <a:extLst>
              <a:ext uri="{FF2B5EF4-FFF2-40B4-BE49-F238E27FC236}">
                <a16:creationId xmlns:a16="http://schemas.microsoft.com/office/drawing/2014/main" id="{89760A1F-4A52-1D40-91AE-B92A52C6EB91}"/>
              </a:ext>
            </a:extLst>
          </p:cNvPr>
          <p:cNvSpPr txBox="1"/>
          <p:nvPr/>
        </p:nvSpPr>
        <p:spPr>
          <a:xfrm>
            <a:off x="1122135" y="3732530"/>
            <a:ext cx="4081236" cy="523220"/>
          </a:xfrm>
          <a:prstGeom prst="rect">
            <a:avLst/>
          </a:prstGeom>
          <a:noFill/>
        </p:spPr>
        <p:txBody>
          <a:bodyPr wrap="square" rtlCol="0">
            <a:spAutoFit/>
          </a:bodyPr>
          <a:lstStyle/>
          <a:p>
            <a:r>
              <a:rPr lang="en-US" sz="2800" dirty="0"/>
              <a:t>For classification problems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1E6F3E0-162C-FF4F-B942-FD726EC49FAC}"/>
                  </a:ext>
                </a:extLst>
              </p:cNvPr>
              <p:cNvSpPr txBox="1"/>
              <p:nvPr/>
            </p:nvSpPr>
            <p:spPr>
              <a:xfrm>
                <a:off x="5630758" y="1807779"/>
                <a:ext cx="2293577"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𝑀𝑆𝐸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𝑌</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1">
                                  <a:latin typeface="Cambria Math" panose="02040503050406030204" pitchFamily="18" charset="0"/>
                                </a:rPr>
                                <m:t>)</m:t>
                              </m:r>
                            </m:e>
                            <m:sup>
                              <m:r>
                                <a:rPr lang="en-US" b="0" i="1" smtClean="0">
                                  <a:latin typeface="Cambria Math" panose="02040503050406030204" pitchFamily="18" charset="0"/>
                                </a:rPr>
                                <m:t>2</m:t>
                              </m:r>
                            </m:sup>
                          </m:sSup>
                        </m:e>
                      </m:nary>
                    </m:oMath>
                  </m:oMathPara>
                </a14:m>
                <a:endParaRPr lang="en-US" dirty="0"/>
              </a:p>
            </p:txBody>
          </p:sp>
        </mc:Choice>
        <mc:Fallback xmlns="">
          <p:sp>
            <p:nvSpPr>
              <p:cNvPr id="3" name="TextBox 2">
                <a:extLst>
                  <a:ext uri="{FF2B5EF4-FFF2-40B4-BE49-F238E27FC236}">
                    <a16:creationId xmlns:a16="http://schemas.microsoft.com/office/drawing/2014/main" id="{C1E6F3E0-162C-FF4F-B942-FD726EC49FAC}"/>
                  </a:ext>
                </a:extLst>
              </p:cNvPr>
              <p:cNvSpPr txBox="1">
                <a:spLocks noRot="1" noChangeAspect="1" noMove="1" noResize="1" noEditPoints="1" noAdjustHandles="1" noChangeArrowheads="1" noChangeShapeType="1" noTextEdit="1"/>
              </p:cNvSpPr>
              <p:nvPr/>
            </p:nvSpPr>
            <p:spPr>
              <a:xfrm>
                <a:off x="5630758" y="1807779"/>
                <a:ext cx="2293577" cy="756233"/>
              </a:xfrm>
              <a:prstGeom prst="rect">
                <a:avLst/>
              </a:prstGeom>
              <a:blipFill>
                <a:blip r:embed="rId3"/>
                <a:stretch>
                  <a:fillRect t="-114754" b="-175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A2BC1BB-52DE-0A4B-AC57-75196CD3509E}"/>
                  </a:ext>
                </a:extLst>
              </p:cNvPr>
              <p:cNvSpPr txBox="1"/>
              <p:nvPr/>
            </p:nvSpPr>
            <p:spPr>
              <a:xfrm>
                <a:off x="8622958" y="1807779"/>
                <a:ext cx="231762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𝑀𝐴𝐸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𝑌</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b="0" i="1" smtClean="0">
                                  <a:latin typeface="Cambria Math" panose="02040503050406030204" pitchFamily="18" charset="0"/>
                                </a:rPr>
                                <m:t>|</m:t>
                              </m:r>
                            </m:e>
                            <m:sup/>
                          </m:sSup>
                        </m:e>
                      </m:nary>
                    </m:oMath>
                  </m:oMathPara>
                </a14:m>
                <a:endParaRPr lang="en-US" dirty="0"/>
              </a:p>
            </p:txBody>
          </p:sp>
        </mc:Choice>
        <mc:Fallback xmlns="">
          <p:sp>
            <p:nvSpPr>
              <p:cNvPr id="10" name="TextBox 9">
                <a:extLst>
                  <a:ext uri="{FF2B5EF4-FFF2-40B4-BE49-F238E27FC236}">
                    <a16:creationId xmlns:a16="http://schemas.microsoft.com/office/drawing/2014/main" id="{9A2BC1BB-52DE-0A4B-AC57-75196CD3509E}"/>
                  </a:ext>
                </a:extLst>
              </p:cNvPr>
              <p:cNvSpPr txBox="1">
                <a:spLocks noRot="1" noChangeAspect="1" noMove="1" noResize="1" noEditPoints="1" noAdjustHandles="1" noChangeArrowheads="1" noChangeShapeType="1" noTextEdit="1"/>
              </p:cNvSpPr>
              <p:nvPr/>
            </p:nvSpPr>
            <p:spPr>
              <a:xfrm>
                <a:off x="8622958" y="1807779"/>
                <a:ext cx="2317621" cy="756233"/>
              </a:xfrm>
              <a:prstGeom prst="rect">
                <a:avLst/>
              </a:prstGeom>
              <a:blipFill>
                <a:blip r:embed="rId4"/>
                <a:stretch>
                  <a:fillRect l="-1639" t="-114754" b="-175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AA17FB-D126-B246-A9E2-3DB9094FE226}"/>
                  </a:ext>
                </a:extLst>
              </p:cNvPr>
              <p:cNvSpPr txBox="1"/>
              <p:nvPr/>
            </p:nvSpPr>
            <p:spPr>
              <a:xfrm>
                <a:off x="5630758" y="4550064"/>
                <a:ext cx="451995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𝑙𝑜𝑔</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r>
                                <m:rPr>
                                  <m:sty m:val="p"/>
                                </m:rPr>
                                <a:rPr lang="en-US" b="0" i="0" smtClean="0">
                                  <a:latin typeface="Cambria Math" panose="02040503050406030204" pitchFamily="18" charset="0"/>
                                </a:rPr>
                                <m:t>log</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e>
                          </m:d>
                        </m:e>
                      </m:nary>
                    </m:oMath>
                  </m:oMathPara>
                </a14:m>
                <a:endParaRPr lang="en-US" dirty="0"/>
              </a:p>
            </p:txBody>
          </p:sp>
        </mc:Choice>
        <mc:Fallback xmlns="">
          <p:sp>
            <p:nvSpPr>
              <p:cNvPr id="5" name="TextBox 4">
                <a:extLst>
                  <a:ext uri="{FF2B5EF4-FFF2-40B4-BE49-F238E27FC236}">
                    <a16:creationId xmlns:a16="http://schemas.microsoft.com/office/drawing/2014/main" id="{32AA17FB-D126-B246-A9E2-3DB9094FE226}"/>
                  </a:ext>
                </a:extLst>
              </p:cNvPr>
              <p:cNvSpPr txBox="1">
                <a:spLocks noRot="1" noChangeAspect="1" noMove="1" noResize="1" noEditPoints="1" noAdjustHandles="1" noChangeArrowheads="1" noChangeShapeType="1" noTextEdit="1"/>
              </p:cNvSpPr>
              <p:nvPr/>
            </p:nvSpPr>
            <p:spPr>
              <a:xfrm>
                <a:off x="5630758" y="4550064"/>
                <a:ext cx="4519955" cy="756233"/>
              </a:xfrm>
              <a:prstGeom prst="rect">
                <a:avLst/>
              </a:prstGeom>
              <a:blipFill>
                <a:blip r:embed="rId5"/>
                <a:stretch>
                  <a:fillRect l="-280" t="-114754" b="-175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F9B17D-0613-DD42-B663-A1AF0228D015}"/>
                  </a:ext>
                </a:extLst>
              </p:cNvPr>
              <p:cNvSpPr txBox="1"/>
              <p:nvPr/>
            </p:nvSpPr>
            <p:spPr>
              <a:xfrm>
                <a:off x="5610163" y="5541358"/>
                <a:ext cx="2998578"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m:rPr>
                              <m:sty m:val="p"/>
                            </m:rPr>
                            <a:rPr lang="en-US" b="0" i="0" smtClean="0">
                              <a:latin typeface="Cambria Math" panose="02040503050406030204" pitchFamily="18" charset="0"/>
                            </a:rPr>
                            <m:t>max</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𝑖</m:t>
                              </m:r>
                            </m:sub>
                          </m:sSub>
                          <m:r>
                            <a:rPr lang="en-US" b="0" i="1" smtClean="0">
                              <a:latin typeface="Cambria Math" panose="02040503050406030204" pitchFamily="18" charset="0"/>
                            </a:rPr>
                            <m:t>, 0)</m:t>
                          </m:r>
                        </m:e>
                      </m:nary>
                    </m:oMath>
                  </m:oMathPara>
                </a14:m>
                <a:endParaRPr lang="en-US" dirty="0"/>
              </a:p>
            </p:txBody>
          </p:sp>
        </mc:Choice>
        <mc:Fallback xmlns="">
          <p:sp>
            <p:nvSpPr>
              <p:cNvPr id="6" name="TextBox 5">
                <a:extLst>
                  <a:ext uri="{FF2B5EF4-FFF2-40B4-BE49-F238E27FC236}">
                    <a16:creationId xmlns:a16="http://schemas.microsoft.com/office/drawing/2014/main" id="{9AF9B17D-0613-DD42-B663-A1AF0228D015}"/>
                  </a:ext>
                </a:extLst>
              </p:cNvPr>
              <p:cNvSpPr txBox="1">
                <a:spLocks noRot="1" noChangeAspect="1" noMove="1" noResize="1" noEditPoints="1" noAdjustHandles="1" noChangeArrowheads="1" noChangeShapeType="1" noTextEdit="1"/>
              </p:cNvSpPr>
              <p:nvPr/>
            </p:nvSpPr>
            <p:spPr>
              <a:xfrm>
                <a:off x="5610163" y="5541358"/>
                <a:ext cx="2998578" cy="756233"/>
              </a:xfrm>
              <a:prstGeom prst="rect">
                <a:avLst/>
              </a:prstGeom>
              <a:blipFill>
                <a:blip r:embed="rId6"/>
                <a:stretch>
                  <a:fillRect l="-1266" t="-114754" r="-2110" b="-175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1762857-AD74-7E44-B5E5-F824C45FC9C8}"/>
                  </a:ext>
                </a:extLst>
              </p:cNvPr>
              <p:cNvSpPr/>
              <p:nvPr/>
            </p:nvSpPr>
            <p:spPr>
              <a:xfrm>
                <a:off x="5590158" y="3443740"/>
                <a:ext cx="2649571"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𝑤</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b="0" i="1" smtClean="0">
                                  <a:latin typeface="Cambria Math" panose="02040503050406030204" pitchFamily="18" charset="0"/>
                                </a:rPr>
                                <m:t>𝑝</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m:rPr>
                                  <m:sty m:val="p"/>
                                </m:rPr>
                                <a:rPr lang="en-US">
                                  <a:latin typeface="Cambria Math" panose="02040503050406030204" pitchFamily="18" charset="0"/>
                                </a:rPr>
                                <m:t>log</m:t>
                              </m:r>
                              <m:r>
                                <a:rPr lang="en-US" i="1">
                                  <a:latin typeface="Cambria Math" panose="02040503050406030204" pitchFamily="18" charset="0"/>
                                </a:rPr>
                                <m:t>⁡(</m:t>
                              </m:r>
                              <m:r>
                                <a:rPr lang="en-US" b="0" i="1" smtClean="0">
                                  <a:latin typeface="Cambria Math" panose="02040503050406030204" pitchFamily="18" charset="0"/>
                                </a:rPr>
                                <m:t>𝑞</m:t>
                              </m:r>
                            </m:e>
                            <m:sub>
                              <m:r>
                                <a:rPr lang="en-US" i="1">
                                  <a:latin typeface="Cambria Math" panose="02040503050406030204" pitchFamily="18" charset="0"/>
                                </a:rPr>
                                <m:t>𝑖</m:t>
                              </m:r>
                            </m:sub>
                          </m:sSub>
                        </m:e>
                      </m:nary>
                      <m:r>
                        <a:rPr lang="en-US" i="1">
                          <a:latin typeface="Cambria Math" panose="02040503050406030204" pitchFamily="18" charset="0"/>
                        </a:rPr>
                        <m:t>)</m:t>
                      </m:r>
                    </m:oMath>
                  </m:oMathPara>
                </a14:m>
                <a:endParaRPr lang="en-US" dirty="0"/>
              </a:p>
            </p:txBody>
          </p:sp>
        </mc:Choice>
        <mc:Fallback xmlns="">
          <p:sp>
            <p:nvSpPr>
              <p:cNvPr id="7" name="Rectangle 6">
                <a:extLst>
                  <a:ext uri="{FF2B5EF4-FFF2-40B4-BE49-F238E27FC236}">
                    <a16:creationId xmlns:a16="http://schemas.microsoft.com/office/drawing/2014/main" id="{11762857-AD74-7E44-B5E5-F824C45FC9C8}"/>
                  </a:ext>
                </a:extLst>
              </p:cNvPr>
              <p:cNvSpPr>
                <a:spLocks noRot="1" noChangeAspect="1" noMove="1" noResize="1" noEditPoints="1" noAdjustHandles="1" noChangeArrowheads="1" noChangeShapeType="1" noTextEdit="1"/>
              </p:cNvSpPr>
              <p:nvPr/>
            </p:nvSpPr>
            <p:spPr>
              <a:xfrm>
                <a:off x="5590158" y="3443740"/>
                <a:ext cx="2649571" cy="871264"/>
              </a:xfrm>
              <a:prstGeom prst="rect">
                <a:avLst/>
              </a:prstGeom>
              <a:blipFill>
                <a:blip r:embed="rId7"/>
                <a:stretch>
                  <a:fillRect t="-92857" b="-148571"/>
                </a:stretch>
              </a:blipFill>
            </p:spPr>
            <p:txBody>
              <a:bodyPr/>
              <a:lstStyle/>
              <a:p>
                <a:r>
                  <a:rPr lang="en-US">
                    <a:noFill/>
                  </a:rPr>
                  <a:t> </a:t>
                </a:r>
              </a:p>
            </p:txBody>
          </p:sp>
        </mc:Fallback>
      </mc:AlternateContent>
    </p:spTree>
    <p:extLst>
      <p:ext uri="{BB962C8B-B14F-4D97-AF65-F5344CB8AC3E}">
        <p14:creationId xmlns:p14="http://schemas.microsoft.com/office/powerpoint/2010/main" val="3573092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8153BCDD-57E3-D44C-BF0F-BED9D93F7750}"/>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0B06C-73D1-7641-B023-07F837DE1278}"/>
                  </a:ext>
                </a:extLst>
              </p:cNvPr>
              <p:cNvSpPr>
                <a:spLocks noGrp="1"/>
              </p:cNvSpPr>
              <p:nvPr>
                <p:ph idx="1"/>
              </p:nvPr>
            </p:nvSpPr>
            <p:spPr>
              <a:xfrm>
                <a:off x="5120640" y="804672"/>
                <a:ext cx="6281928" cy="5248656"/>
              </a:xfrm>
            </p:spPr>
            <p:txBody>
              <a:bodyPr anchor="ctr">
                <a:normAutofit/>
              </a:bodyPr>
              <a:lstStyle/>
              <a:p>
                <a:r>
                  <a:rPr lang="en-US" sz="2000" dirty="0"/>
                  <a:t>Optimization refers to the method used to change the parameters.</a:t>
                </a:r>
              </a:p>
              <a:p>
                <a:r>
                  <a:rPr lang="en-US" sz="2000" dirty="0"/>
                  <a:t>Modern networks use </a:t>
                </a:r>
                <a:r>
                  <a:rPr lang="en-US" sz="2000" b="1" dirty="0"/>
                  <a:t>Stochastic Gradient Descent </a:t>
                </a:r>
                <a:r>
                  <a:rPr lang="en-US" sz="2000" dirty="0"/>
                  <a:t>(SGD)</a:t>
                </a:r>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𝜀</m:t>
                      </m:r>
                      <m:sSub>
                        <m:sSubPr>
                          <m:ctrlPr>
                            <a:rPr lang="en-US" sz="2000" i="1">
                              <a:latin typeface="Cambria Math" panose="02040503050406030204" pitchFamily="18" charset="0"/>
                              <a:ea typeface="Cambria Math" panose="02040503050406030204" pitchFamily="18" charset="0"/>
                            </a:rPr>
                          </m:ctrlPr>
                        </m:sSubPr>
                        <m:e>
                          <m:r>
                            <m:rPr>
                              <m:sty m:val="p"/>
                            </m:rPr>
                            <a:rPr lang="en-US" sz="2000" i="1">
                              <a:latin typeface="Cambria Math" panose="02040503050406030204" pitchFamily="18" charset="0"/>
                              <a:ea typeface="Cambria Math" panose="02040503050406030204" pitchFamily="18" charset="0"/>
                            </a:rPr>
                            <m:t>∇</m:t>
                          </m:r>
                        </m:e>
                        <m:sub>
                          <m:r>
                            <a:rPr lang="en-US" sz="2000" i="1">
                              <a:latin typeface="Cambria Math" panose="02040503050406030204" pitchFamily="18" charset="0"/>
                              <a:ea typeface="Cambria Math" panose="02040503050406030204" pitchFamily="18" charset="0"/>
                            </a:rPr>
                            <m:t>𝑤</m:t>
                          </m:r>
                        </m:sub>
                      </m:sSub>
                      <m:r>
                        <a:rPr lang="en-US" sz="2000" i="1">
                          <a:latin typeface="Cambria Math" panose="02040503050406030204" pitchFamily="18" charset="0"/>
                          <a:ea typeface="Cambria Math" panose="02040503050406030204" pitchFamily="18" charset="0"/>
                        </a:rPr>
                        <m:t>𝐽</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𝑤</m:t>
                      </m:r>
                      <m:r>
                        <a:rPr lang="en-US" sz="2000" i="1">
                          <a:latin typeface="Cambria Math" panose="02040503050406030204" pitchFamily="18" charset="0"/>
                          <a:ea typeface="Cambria Math" panose="02040503050406030204" pitchFamily="18" charset="0"/>
                        </a:rPr>
                        <m:t>)</m:t>
                      </m:r>
                    </m:oMath>
                  </m:oMathPara>
                </a14:m>
                <a:endParaRPr lang="en-US" sz="2000" dirty="0"/>
              </a:p>
              <a:p>
                <a:pPr marL="0" indent="0">
                  <a:buNone/>
                </a:pPr>
                <a14:m>
                  <m:oMath xmlns:m="http://schemas.openxmlformats.org/officeDocument/2006/math">
                    <m:r>
                      <a:rPr lang="en-US" sz="2000" i="1">
                        <a:latin typeface="Cambria Math" panose="02040503050406030204" pitchFamily="18" charset="0"/>
                        <a:ea typeface="Cambria Math" panose="02040503050406030204" pitchFamily="18" charset="0"/>
                      </a:rPr>
                      <m:t>𝜀</m:t>
                    </m:r>
                    <m:r>
                      <a:rPr lang="en-US" sz="2000" i="1">
                        <a:latin typeface="Cambria Math" panose="02040503050406030204" pitchFamily="18" charset="0"/>
                        <a:ea typeface="Cambria Math" panose="02040503050406030204" pitchFamily="18" charset="0"/>
                      </a:rPr>
                      <m:t> </m:t>
                    </m:r>
                  </m:oMath>
                </a14:m>
                <a:r>
                  <a:rPr lang="en-US" sz="2000" dirty="0"/>
                  <a:t>is the learning rate</a:t>
                </a:r>
              </a:p>
              <a:p>
                <a:pPr marL="0" indent="0">
                  <a:buNone/>
                </a:pPr>
                <a:endParaRPr lang="en-US" sz="2000" dirty="0"/>
              </a:p>
              <a:p>
                <a:pPr lvl="1"/>
                <a:r>
                  <a:rPr lang="en-US" sz="2000" b="0" dirty="0"/>
                  <a:t>Batch or </a:t>
                </a:r>
                <a:r>
                  <a:rPr lang="en-US" sz="2000" dirty="0"/>
                  <a:t>full gradient requires the computation of the gradient across the full data set</a:t>
                </a:r>
              </a:p>
              <a:p>
                <a:pPr lvl="1"/>
                <a:r>
                  <a:rPr lang="en-US" sz="2000" dirty="0"/>
                  <a:t>Stochastic gradient is an estimate obtained on a </a:t>
                </a:r>
                <a:r>
                  <a:rPr lang="en-US" sz="2000" b="1" dirty="0"/>
                  <a:t>minibatch</a:t>
                </a:r>
                <a:r>
                  <a:rPr lang="en-US" sz="2000" dirty="0"/>
                  <a:t> of </a:t>
                </a:r>
                <a:r>
                  <a:rPr lang="en-US" sz="2000" b="1" dirty="0"/>
                  <a:t>random </a:t>
                </a:r>
                <a:r>
                  <a:rPr lang="en-US" sz="2000" dirty="0"/>
                  <a:t>samples from the training set</a:t>
                </a:r>
              </a:p>
              <a:p>
                <a:r>
                  <a:rPr lang="en-US" sz="2000" dirty="0"/>
                  <a:t>Full batch is slow on large data sets and unreliable b/c of local minima</a:t>
                </a:r>
              </a:p>
              <a:p>
                <a:r>
                  <a:rPr lang="en-US" sz="2000" dirty="0"/>
                  <a:t>SGD solves both problems (in theory)</a:t>
                </a:r>
              </a:p>
            </p:txBody>
          </p:sp>
        </mc:Choice>
        <mc:Fallback xmlns="">
          <p:sp>
            <p:nvSpPr>
              <p:cNvPr id="3" name="Content Placeholder 2">
                <a:extLst>
                  <a:ext uri="{FF2B5EF4-FFF2-40B4-BE49-F238E27FC236}">
                    <a16:creationId xmlns:a16="http://schemas.microsoft.com/office/drawing/2014/main" id="{9D40B06C-73D1-7641-B023-07F837DE1278}"/>
                  </a:ext>
                </a:extLst>
              </p:cNvPr>
              <p:cNvSpPr>
                <a:spLocks noGrp="1" noRot="1" noChangeAspect="1" noMove="1" noResize="1" noEditPoints="1" noAdjustHandles="1" noChangeArrowheads="1" noChangeShapeType="1" noTextEdit="1"/>
              </p:cNvSpPr>
              <p:nvPr>
                <p:ph idx="1"/>
              </p:nvPr>
            </p:nvSpPr>
            <p:spPr>
              <a:xfrm>
                <a:off x="5120640" y="804672"/>
                <a:ext cx="6281928" cy="5248656"/>
              </a:xfrm>
              <a:blipFill>
                <a:blip r:embed="rId3"/>
                <a:stretch>
                  <a:fillRect l="-605" r="-1008" b="-482"/>
                </a:stretch>
              </a:blipFill>
            </p:spPr>
            <p:txBody>
              <a:bodyPr/>
              <a:lstStyle/>
              <a:p>
                <a:r>
                  <a:rPr lang="en-US">
                    <a:noFill/>
                  </a:rPr>
                  <a:t> </a:t>
                </a:r>
              </a:p>
            </p:txBody>
          </p:sp>
        </mc:Fallback>
      </mc:AlternateContent>
    </p:spTree>
    <p:extLst>
      <p:ext uri="{BB962C8B-B14F-4D97-AF65-F5344CB8AC3E}">
        <p14:creationId xmlns:p14="http://schemas.microsoft.com/office/powerpoint/2010/main" val="3555508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1923" y="687455"/>
            <a:ext cx="7802155" cy="6006772"/>
          </a:xfrm>
          <a:prstGeom prst="rect">
            <a:avLst/>
          </a:prstGeom>
        </p:spPr>
      </p:pic>
    </p:spTree>
    <p:extLst>
      <p:ext uri="{BB962C8B-B14F-4D97-AF65-F5344CB8AC3E}">
        <p14:creationId xmlns:p14="http://schemas.microsoft.com/office/powerpoint/2010/main" val="4158145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324A94F0-CD0C-D544-9697-0D02B48E5701}"/>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SGD for Humans</a:t>
            </a:r>
          </a:p>
        </p:txBody>
      </p:sp>
      <p:sp>
        <p:nvSpPr>
          <p:cNvPr id="3" name="Content Placeholder 2">
            <a:extLst>
              <a:ext uri="{FF2B5EF4-FFF2-40B4-BE49-F238E27FC236}">
                <a16:creationId xmlns:a16="http://schemas.microsoft.com/office/drawing/2014/main" id="{60F3029F-B34E-4E4B-A425-3CB1CACB453D}"/>
              </a:ext>
            </a:extLst>
          </p:cNvPr>
          <p:cNvSpPr>
            <a:spLocks noGrp="1"/>
          </p:cNvSpPr>
          <p:nvPr>
            <p:ph idx="1"/>
          </p:nvPr>
        </p:nvSpPr>
        <p:spPr>
          <a:xfrm>
            <a:off x="5120640" y="804672"/>
            <a:ext cx="6281928" cy="5248656"/>
          </a:xfrm>
        </p:spPr>
        <p:txBody>
          <a:bodyPr anchor="ctr">
            <a:normAutofit/>
          </a:bodyPr>
          <a:lstStyle/>
          <a:p>
            <a:pPr marL="514350" indent="-514350">
              <a:buFont typeface="+mj-lt"/>
              <a:buAutoNum type="arabicPeriod"/>
            </a:pPr>
            <a:r>
              <a:rPr lang="en-US" sz="2000" dirty="0"/>
              <a:t>Input learning rate, initial set of weights and biases</a:t>
            </a:r>
          </a:p>
          <a:p>
            <a:pPr marL="514350" indent="-514350">
              <a:buFont typeface="+mj-lt"/>
              <a:buAutoNum type="arabicPeriod"/>
            </a:pPr>
            <a:r>
              <a:rPr lang="en-US" sz="2000" dirty="0"/>
              <a:t>While stopping criterion (e.g. error value, n. of iterations) not met</a:t>
            </a:r>
          </a:p>
          <a:p>
            <a:pPr marL="971550" lvl="1" indent="-514350">
              <a:buFont typeface="+mj-lt"/>
              <a:buAutoNum type="arabicPeriod"/>
            </a:pPr>
            <a:r>
              <a:rPr lang="en-US" sz="2000" dirty="0"/>
              <a:t>Sample a minibatch from training set and relative targets</a:t>
            </a:r>
          </a:p>
          <a:p>
            <a:pPr marL="971550" lvl="1" indent="-514350">
              <a:buFont typeface="+mj-lt"/>
              <a:buAutoNum type="arabicPeriod"/>
            </a:pPr>
            <a:r>
              <a:rPr lang="en-US" sz="2000" dirty="0"/>
              <a:t>Predict the output (forward pass)</a:t>
            </a:r>
          </a:p>
          <a:p>
            <a:pPr marL="971550" lvl="1" indent="-514350">
              <a:buFont typeface="+mj-lt"/>
              <a:buAutoNum type="arabicPeriod"/>
            </a:pPr>
            <a:r>
              <a:rPr lang="en-US" sz="2000" dirty="0"/>
              <a:t>Compute the error</a:t>
            </a:r>
          </a:p>
          <a:p>
            <a:pPr marL="971550" lvl="1" indent="-514350">
              <a:buFont typeface="+mj-lt"/>
              <a:buAutoNum type="arabicPeriod"/>
            </a:pPr>
            <a:r>
              <a:rPr lang="en-US" sz="2000" dirty="0"/>
              <a:t>Compute gradient estimate (backward pass)</a:t>
            </a:r>
          </a:p>
          <a:p>
            <a:pPr marL="971550" lvl="1" indent="-514350">
              <a:buFont typeface="+mj-lt"/>
              <a:buAutoNum type="arabicPeriod"/>
            </a:pPr>
            <a:r>
              <a:rPr lang="en-US" sz="2000" dirty="0"/>
              <a:t>Update the parameters</a:t>
            </a:r>
          </a:p>
          <a:p>
            <a:pPr marL="514350" indent="-514350">
              <a:buFont typeface="+mj-lt"/>
              <a:buAutoNum type="arabicPeriod"/>
            </a:pPr>
            <a:r>
              <a:rPr lang="en-US" sz="2000" dirty="0"/>
              <a:t>End while</a:t>
            </a:r>
          </a:p>
          <a:p>
            <a:pPr marL="514350" indent="-514350">
              <a:buFont typeface="+mj-lt"/>
              <a:buAutoNum type="arabicPeriod"/>
            </a:pPr>
            <a:r>
              <a:rPr lang="en-US" sz="2000" dirty="0"/>
              <a:t>Return the parameters</a:t>
            </a:r>
          </a:p>
        </p:txBody>
      </p:sp>
    </p:spTree>
    <p:extLst>
      <p:ext uri="{BB962C8B-B14F-4D97-AF65-F5344CB8AC3E}">
        <p14:creationId xmlns:p14="http://schemas.microsoft.com/office/powerpoint/2010/main" val="1431709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68CF9C-C208-3D48-B7E6-AA20260CB1FD}"/>
              </a:ext>
            </a:extLst>
          </p:cNvPr>
          <p:cNvSpPr>
            <a:spLocks noGrp="1"/>
          </p:cNvSpPr>
          <p:nvPr>
            <p:ph type="title"/>
          </p:nvPr>
        </p:nvSpPr>
        <p:spPr/>
        <p:txBody>
          <a:bodyPr/>
          <a:lstStyle/>
          <a:p>
            <a:r>
              <a:rPr lang="en-US" dirty="0"/>
              <a:t>Learning Process</a:t>
            </a:r>
          </a:p>
        </p:txBody>
      </p:sp>
      <p:sp>
        <p:nvSpPr>
          <p:cNvPr id="4" name="Process 3">
            <a:extLst>
              <a:ext uri="{FF2B5EF4-FFF2-40B4-BE49-F238E27FC236}">
                <a16:creationId xmlns:a16="http://schemas.microsoft.com/office/drawing/2014/main" id="{9FA93EDA-46D8-364B-9452-AE6B6988AF13}"/>
              </a:ext>
            </a:extLst>
          </p:cNvPr>
          <p:cNvSpPr/>
          <p:nvPr/>
        </p:nvSpPr>
        <p:spPr>
          <a:xfrm>
            <a:off x="4736754" y="3205968"/>
            <a:ext cx="1779373" cy="106885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y=f(</a:t>
            </a:r>
            <a:r>
              <a:rPr lang="en-US" dirty="0" err="1"/>
              <a:t>Wx+b</a:t>
            </a:r>
            <a:r>
              <a:rPr lang="en-US" dirty="0"/>
              <a:t>)</a:t>
            </a:r>
          </a:p>
        </p:txBody>
      </p:sp>
      <p:sp>
        <p:nvSpPr>
          <p:cNvPr id="6" name="Process 5">
            <a:extLst>
              <a:ext uri="{FF2B5EF4-FFF2-40B4-BE49-F238E27FC236}">
                <a16:creationId xmlns:a16="http://schemas.microsoft.com/office/drawing/2014/main" id="{EA79D3B3-6A75-BA46-A852-A0CCD8889882}"/>
              </a:ext>
            </a:extLst>
          </p:cNvPr>
          <p:cNvSpPr/>
          <p:nvPr/>
        </p:nvSpPr>
        <p:spPr>
          <a:xfrm>
            <a:off x="8233720" y="3206387"/>
            <a:ext cx="1779373" cy="106885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Compute Loss J(w)</a:t>
            </a:r>
          </a:p>
        </p:txBody>
      </p:sp>
      <mc:AlternateContent xmlns:mc="http://schemas.openxmlformats.org/markup-compatibility/2006" xmlns:a14="http://schemas.microsoft.com/office/drawing/2010/main">
        <mc:Choice Requires="a14">
          <p:sp>
            <p:nvSpPr>
              <p:cNvPr id="7" name="Process 6">
                <a:extLst>
                  <a:ext uri="{FF2B5EF4-FFF2-40B4-BE49-F238E27FC236}">
                    <a16:creationId xmlns:a16="http://schemas.microsoft.com/office/drawing/2014/main" id="{DDD2594C-3A18-C248-B394-94E6BCA68C37}"/>
                  </a:ext>
                </a:extLst>
              </p:cNvPr>
              <p:cNvSpPr/>
              <p:nvPr/>
            </p:nvSpPr>
            <p:spPr>
              <a:xfrm>
                <a:off x="4598770" y="5214182"/>
                <a:ext cx="2055339" cy="94034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𝜀</m:t>
                      </m:r>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m:t>
                          </m:r>
                        </m:sub>
                      </m:sSub>
                      <m:r>
                        <a:rPr lang="en-US" i="1">
                          <a:latin typeface="Cambria Math" panose="02040503050406030204" pitchFamily="18" charset="0"/>
                          <a:ea typeface="Cambria Math" panose="02040503050406030204" pitchFamily="18" charset="0"/>
                        </a:rPr>
                        <m:t>𝐽</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Process 6">
                <a:extLst>
                  <a:ext uri="{FF2B5EF4-FFF2-40B4-BE49-F238E27FC236}">
                    <a16:creationId xmlns:a16="http://schemas.microsoft.com/office/drawing/2014/main" id="{DDD2594C-3A18-C248-B394-94E6BCA68C37}"/>
                  </a:ext>
                </a:extLst>
              </p:cNvPr>
              <p:cNvSpPr>
                <a:spLocks noRot="1" noChangeAspect="1" noMove="1" noResize="1" noEditPoints="1" noAdjustHandles="1" noChangeArrowheads="1" noChangeShapeType="1" noTextEdit="1"/>
              </p:cNvSpPr>
              <p:nvPr/>
            </p:nvSpPr>
            <p:spPr>
              <a:xfrm>
                <a:off x="4598770" y="5214182"/>
                <a:ext cx="2055339" cy="940340"/>
              </a:xfrm>
              <a:prstGeom prst="flowChartProcess">
                <a:avLst/>
              </a:prstGeom>
              <a:blipFill>
                <a:blip r:embed="rId2"/>
                <a:stretch>
                  <a:fillRect/>
                </a:stretch>
              </a:blipFill>
            </p:spPr>
            <p:txBody>
              <a:bodyPr/>
              <a:lstStyle/>
              <a:p>
                <a:r>
                  <a:rPr lang="en-US">
                    <a:noFill/>
                  </a:rPr>
                  <a:t> </a:t>
                </a:r>
              </a:p>
            </p:txBody>
          </p:sp>
        </mc:Fallback>
      </mc:AlternateContent>
      <p:sp>
        <p:nvSpPr>
          <p:cNvPr id="8" name="Alternate Process 7">
            <a:extLst>
              <a:ext uri="{FF2B5EF4-FFF2-40B4-BE49-F238E27FC236}">
                <a16:creationId xmlns:a16="http://schemas.microsoft.com/office/drawing/2014/main" id="{5AD1A36F-DD4F-D745-A75D-66A488F54565}"/>
              </a:ext>
            </a:extLst>
          </p:cNvPr>
          <p:cNvSpPr/>
          <p:nvPr/>
        </p:nvSpPr>
        <p:spPr>
          <a:xfrm>
            <a:off x="1363357" y="3907635"/>
            <a:ext cx="259492" cy="154871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9" name="Alternate Process 8">
            <a:extLst>
              <a:ext uri="{FF2B5EF4-FFF2-40B4-BE49-F238E27FC236}">
                <a16:creationId xmlns:a16="http://schemas.microsoft.com/office/drawing/2014/main" id="{3163A25D-F860-E141-A97D-511B913AFB76}"/>
              </a:ext>
            </a:extLst>
          </p:cNvPr>
          <p:cNvSpPr/>
          <p:nvPr/>
        </p:nvSpPr>
        <p:spPr>
          <a:xfrm>
            <a:off x="1363357" y="2024805"/>
            <a:ext cx="259492" cy="154871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Target</a:t>
            </a:r>
          </a:p>
        </p:txBody>
      </p:sp>
      <p:cxnSp>
        <p:nvCxnSpPr>
          <p:cNvPr id="13" name="Elbow Connector 12">
            <a:extLst>
              <a:ext uri="{FF2B5EF4-FFF2-40B4-BE49-F238E27FC236}">
                <a16:creationId xmlns:a16="http://schemas.microsoft.com/office/drawing/2014/main" id="{69AB96BE-5A62-9C41-84F4-0517CD76C81D}"/>
              </a:ext>
            </a:extLst>
          </p:cNvPr>
          <p:cNvCxnSpPr>
            <a:cxnSpLocks/>
          </p:cNvCxnSpPr>
          <p:nvPr/>
        </p:nvCxnSpPr>
        <p:spPr>
          <a:xfrm>
            <a:off x="1715528" y="2375709"/>
            <a:ext cx="7210171" cy="7898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A1597636-676D-3442-82C3-D5E10614DBB6}"/>
              </a:ext>
            </a:extLst>
          </p:cNvPr>
          <p:cNvCxnSpPr>
            <a:stCxn id="8" idx="3"/>
            <a:endCxn id="4" idx="1"/>
          </p:cNvCxnSpPr>
          <p:nvPr/>
        </p:nvCxnSpPr>
        <p:spPr>
          <a:xfrm flipV="1">
            <a:off x="1622849" y="3740398"/>
            <a:ext cx="3113905" cy="9415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FC5C0742-D39B-064E-B3FA-7BE7292FEC50}"/>
              </a:ext>
            </a:extLst>
          </p:cNvPr>
          <p:cNvCxnSpPr>
            <a:stCxn id="4" idx="3"/>
            <a:endCxn id="6" idx="1"/>
          </p:cNvCxnSpPr>
          <p:nvPr/>
        </p:nvCxnSpPr>
        <p:spPr>
          <a:xfrm>
            <a:off x="6516127" y="3740398"/>
            <a:ext cx="1717593" cy="4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0D2FA52B-80EB-8B4E-889D-BF043CFE190A}"/>
              </a:ext>
            </a:extLst>
          </p:cNvPr>
          <p:cNvCxnSpPr>
            <a:cxnSpLocks/>
            <a:stCxn id="6" idx="2"/>
            <a:endCxn id="7" idx="3"/>
          </p:cNvCxnSpPr>
          <p:nvPr/>
        </p:nvCxnSpPr>
        <p:spPr>
          <a:xfrm rot="5400000">
            <a:off x="7184205" y="3745150"/>
            <a:ext cx="1409106" cy="24692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1D6D0CF8-910E-9E4D-B613-9105CF3D8B8F}"/>
              </a:ext>
            </a:extLst>
          </p:cNvPr>
          <p:cNvCxnSpPr>
            <a:cxnSpLocks/>
            <a:stCxn id="7" idx="0"/>
            <a:endCxn id="4" idx="2"/>
          </p:cNvCxnSpPr>
          <p:nvPr/>
        </p:nvCxnSpPr>
        <p:spPr>
          <a:xfrm rot="5400000" flipH="1" flipV="1">
            <a:off x="5156763" y="4744505"/>
            <a:ext cx="939355"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7D1C4DD-07A7-3E42-BF59-90563F752CB7}"/>
              </a:ext>
            </a:extLst>
          </p:cNvPr>
          <p:cNvSpPr txBox="1"/>
          <p:nvPr/>
        </p:nvSpPr>
        <p:spPr>
          <a:xfrm>
            <a:off x="2269746" y="4356684"/>
            <a:ext cx="284052" cy="369332"/>
          </a:xfrm>
          <a:prstGeom prst="rect">
            <a:avLst/>
          </a:prstGeom>
          <a:noFill/>
        </p:spPr>
        <p:txBody>
          <a:bodyPr wrap="none" rtlCol="0">
            <a:spAutoFit/>
          </a:bodyPr>
          <a:lstStyle/>
          <a:p>
            <a:r>
              <a:rPr lang="en-US" dirty="0"/>
              <a:t>x</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A1C6EA7-2606-274A-B422-A8344707C323}"/>
                  </a:ext>
                </a:extLst>
              </p:cNvPr>
              <p:cNvSpPr txBox="1"/>
              <p:nvPr/>
            </p:nvSpPr>
            <p:spPr>
              <a:xfrm>
                <a:off x="7241059" y="3429000"/>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m:oMathPara>
                </a14:m>
                <a:endParaRPr lang="en-US" dirty="0"/>
              </a:p>
            </p:txBody>
          </p:sp>
        </mc:Choice>
        <mc:Fallback xmlns="">
          <p:sp>
            <p:nvSpPr>
              <p:cNvPr id="40" name="TextBox 39">
                <a:extLst>
                  <a:ext uri="{FF2B5EF4-FFF2-40B4-BE49-F238E27FC236}">
                    <a16:creationId xmlns:a16="http://schemas.microsoft.com/office/drawing/2014/main" id="{9A1C6EA7-2606-274A-B422-A8344707C323}"/>
                  </a:ext>
                </a:extLst>
              </p:cNvPr>
              <p:cNvSpPr txBox="1">
                <a:spLocks noRot="1" noChangeAspect="1" noMove="1" noResize="1" noEditPoints="1" noAdjustHandles="1" noChangeArrowheads="1" noChangeShapeType="1" noTextEdit="1"/>
              </p:cNvSpPr>
              <p:nvPr/>
            </p:nvSpPr>
            <p:spPr>
              <a:xfrm>
                <a:off x="7241059" y="3429000"/>
                <a:ext cx="371384" cy="369332"/>
              </a:xfrm>
              <a:prstGeom prst="rect">
                <a:avLst/>
              </a:prstGeom>
              <a:blipFill>
                <a:blip r:embed="rId3"/>
                <a:stretch>
                  <a:fillRect b="-6667"/>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0159AFB5-FB4E-B542-8CAC-139302D45ED4}"/>
              </a:ext>
            </a:extLst>
          </p:cNvPr>
          <p:cNvSpPr txBox="1"/>
          <p:nvPr/>
        </p:nvSpPr>
        <p:spPr>
          <a:xfrm>
            <a:off x="7352951" y="2040033"/>
            <a:ext cx="288862" cy="369332"/>
          </a:xfrm>
          <a:prstGeom prst="rect">
            <a:avLst/>
          </a:prstGeom>
          <a:noFill/>
        </p:spPr>
        <p:txBody>
          <a:bodyPr wrap="none" rtlCol="0">
            <a:spAutoFit/>
          </a:bodyPr>
          <a:lstStyle/>
          <a:p>
            <a:r>
              <a:rPr lang="en-US" dirty="0"/>
              <a:t>y</a:t>
            </a:r>
          </a:p>
        </p:txBody>
      </p:sp>
    </p:spTree>
    <p:extLst>
      <p:ext uri="{BB962C8B-B14F-4D97-AF65-F5344CB8AC3E}">
        <p14:creationId xmlns:p14="http://schemas.microsoft.com/office/powerpoint/2010/main" val="1557724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5E98473F-8F41-0644-A3E9-0E3A74B8A763}"/>
              </a:ext>
            </a:extLst>
          </p:cNvPr>
          <p:cNvSpPr>
            <a:spLocks noGrp="1"/>
          </p:cNvSpPr>
          <p:nvPr>
            <p:ph type="title"/>
          </p:nvPr>
        </p:nvSpPr>
        <p:spPr>
          <a:xfrm>
            <a:off x="904877" y="2415322"/>
            <a:ext cx="3451730" cy="2399869"/>
          </a:xfrm>
        </p:spPr>
        <p:txBody>
          <a:bodyPr>
            <a:normAutofit/>
          </a:bodyPr>
          <a:lstStyle/>
          <a:p>
            <a:pPr algn="ctr"/>
            <a:r>
              <a:rPr lang="en-US" sz="4000" dirty="0">
                <a:solidFill>
                  <a:srgbClr val="FFFFFF"/>
                </a:solidFill>
              </a:rPr>
              <a:t>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17633B-2B28-464F-85C7-B9236709DBE0}"/>
                  </a:ext>
                </a:extLst>
              </p:cNvPr>
              <p:cNvSpPr>
                <a:spLocks noGrp="1"/>
              </p:cNvSpPr>
              <p:nvPr>
                <p:ph idx="1"/>
              </p:nvPr>
            </p:nvSpPr>
            <p:spPr>
              <a:xfrm>
                <a:off x="5120640" y="804672"/>
                <a:ext cx="6281928" cy="5248656"/>
              </a:xfrm>
            </p:spPr>
            <p:txBody>
              <a:bodyPr anchor="ctr">
                <a:normAutofit/>
              </a:bodyPr>
              <a:lstStyle/>
              <a:p>
                <a:r>
                  <a:rPr lang="en-US" sz="2000"/>
                  <a:t>Back-Propagation is a method to </a:t>
                </a:r>
                <a:r>
                  <a:rPr lang="en-US" sz="2000" b="1"/>
                  <a:t>compute the gradient of composite functions</a:t>
                </a:r>
              </a:p>
              <a:p>
                <a:r>
                  <a:rPr lang="en-US" sz="2000"/>
                  <a:t>It uses the chain rule of calculus</a:t>
                </a:r>
              </a:p>
              <a:p>
                <a:pPr marL="0" indent="0">
                  <a:buNone/>
                </a:pPr>
                <a14:m>
                  <m:oMathPara xmlns:m="http://schemas.openxmlformats.org/officeDocument/2006/math">
                    <m:oMathParaPr>
                      <m:jc m:val="centerGroup"/>
                    </m:oMathParaPr>
                    <m:oMath xmlns:m="http://schemas.openxmlformats.org/officeDocument/2006/math">
                      <m:r>
                        <a:rPr lang="en-US" sz="2000" b="0" i="1">
                          <a:latin typeface="Cambria Math" panose="02040503050406030204" pitchFamily="18" charset="0"/>
                        </a:rPr>
                        <m:t>𝑦</m:t>
                      </m:r>
                      <m:r>
                        <a:rPr lang="en-US" sz="2000" b="0" i="1">
                          <a:latin typeface="Cambria Math" panose="02040503050406030204" pitchFamily="18" charset="0"/>
                        </a:rPr>
                        <m:t>=</m:t>
                      </m:r>
                      <m:r>
                        <a:rPr lang="en-US" sz="2000" b="0" i="1">
                          <a:latin typeface="Cambria Math" panose="02040503050406030204" pitchFamily="18" charset="0"/>
                        </a:rPr>
                        <m:t>𝑔</m:t>
                      </m:r>
                      <m:d>
                        <m:dPr>
                          <m:ctrlPr>
                            <a:rPr lang="en-US" sz="2000" b="0" i="1">
                              <a:latin typeface="Cambria Math" panose="02040503050406030204" pitchFamily="18" charset="0"/>
                            </a:rPr>
                          </m:ctrlPr>
                        </m:dPr>
                        <m:e>
                          <m:r>
                            <a:rPr lang="en-US" sz="2000" b="0" i="1">
                              <a:latin typeface="Cambria Math" panose="02040503050406030204" pitchFamily="18" charset="0"/>
                            </a:rPr>
                            <m:t>𝑥</m:t>
                          </m:r>
                        </m:e>
                      </m:d>
                      <m:r>
                        <a:rPr lang="en-US" sz="2000" b="0" i="1">
                          <a:latin typeface="Cambria Math" panose="02040503050406030204" pitchFamily="18" charset="0"/>
                        </a:rPr>
                        <m:t>, </m:t>
                      </m:r>
                      <m:r>
                        <a:rPr lang="en-US" sz="2000" b="0" i="1">
                          <a:latin typeface="Cambria Math" panose="02040503050406030204" pitchFamily="18" charset="0"/>
                        </a:rPr>
                        <m:t>𝑧</m:t>
                      </m:r>
                      <m:r>
                        <a:rPr lang="en-US" sz="2000" b="0" i="1">
                          <a:latin typeface="Cambria Math" panose="02040503050406030204" pitchFamily="18" charset="0"/>
                        </a:rPr>
                        <m:t>=</m:t>
                      </m:r>
                      <m:r>
                        <a:rPr lang="en-US" sz="2000" b="0" i="1">
                          <a:latin typeface="Cambria Math" panose="02040503050406030204" pitchFamily="18" charset="0"/>
                        </a:rPr>
                        <m:t>𝑓</m:t>
                      </m:r>
                      <m:d>
                        <m:dPr>
                          <m:ctrlPr>
                            <a:rPr lang="en-US" sz="2000" b="0" i="1">
                              <a:latin typeface="Cambria Math" panose="02040503050406030204" pitchFamily="18" charset="0"/>
                            </a:rPr>
                          </m:ctrlPr>
                        </m:dPr>
                        <m:e>
                          <m:r>
                            <a:rPr lang="en-US" sz="2000" b="0" i="1">
                              <a:latin typeface="Cambria Math" panose="02040503050406030204" pitchFamily="18" charset="0"/>
                            </a:rPr>
                            <m:t>𝑦</m:t>
                          </m:r>
                        </m:e>
                      </m:d>
                      <m:r>
                        <a:rPr lang="en-US" sz="2000" b="0" i="1">
                          <a:latin typeface="Cambria Math" panose="02040503050406030204" pitchFamily="18" charset="0"/>
                        </a:rPr>
                        <m:t>=</m:t>
                      </m:r>
                      <m:r>
                        <a:rPr lang="en-US" sz="2000" b="0" i="1">
                          <a:latin typeface="Cambria Math" panose="02040503050406030204" pitchFamily="18" charset="0"/>
                        </a:rPr>
                        <m:t>𝑓</m:t>
                      </m:r>
                      <m:r>
                        <a:rPr lang="en-US" sz="2000" b="0" i="1">
                          <a:latin typeface="Cambria Math" panose="02040503050406030204" pitchFamily="18" charset="0"/>
                        </a:rPr>
                        <m:t>(</m:t>
                      </m:r>
                      <m:r>
                        <a:rPr lang="en-US" sz="2000" b="0" i="1">
                          <a:latin typeface="Cambria Math" panose="02040503050406030204" pitchFamily="18" charset="0"/>
                        </a:rPr>
                        <m:t>𝑔</m:t>
                      </m:r>
                      <m:d>
                        <m:dPr>
                          <m:ctrlPr>
                            <a:rPr lang="en-US" sz="2000" b="0" i="1">
                              <a:latin typeface="Cambria Math" panose="02040503050406030204" pitchFamily="18" charset="0"/>
                            </a:rPr>
                          </m:ctrlPr>
                        </m:dPr>
                        <m:e>
                          <m:r>
                            <a:rPr lang="en-US" sz="2000" b="0" i="1">
                              <a:latin typeface="Cambria Math" panose="02040503050406030204" pitchFamily="18" charset="0"/>
                            </a:rPr>
                            <m:t>𝑥</m:t>
                          </m:r>
                        </m:e>
                      </m:d>
                      <m:r>
                        <a:rPr lang="en-US" sz="2000" b="0" i="1">
                          <a:latin typeface="Cambria Math" panose="02040503050406030204" pitchFamily="18" charset="0"/>
                        </a:rPr>
                        <m:t>)</m:t>
                      </m:r>
                    </m:oMath>
                  </m:oMathPara>
                </a14:m>
                <a:endParaRPr lang="en-US" sz="2000"/>
              </a:p>
              <a:p>
                <a:pPr marL="0" indent="0">
                  <a:buNone/>
                </a:pPr>
                <a:endParaRPr lang="en-US" sz="2000"/>
              </a:p>
              <a:p>
                <a:pPr marL="0" indent="0">
                  <a:buNone/>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𝑑</m:t>
                          </m:r>
                          <m:r>
                            <a:rPr lang="en-US" sz="2000" b="0" i="1">
                              <a:latin typeface="Cambria Math" panose="02040503050406030204" pitchFamily="18" charset="0"/>
                            </a:rPr>
                            <m:t>𝑧</m:t>
                          </m:r>
                        </m:num>
                        <m:den>
                          <m:r>
                            <a:rPr lang="en-US" sz="2000" i="1">
                              <a:latin typeface="Cambria Math" panose="02040503050406030204" pitchFamily="18" charset="0"/>
                            </a:rPr>
                            <m:t>𝑑𝑥</m:t>
                          </m:r>
                        </m:den>
                      </m:f>
                      <m:r>
                        <a:rPr lang="en-US" sz="2000" b="0" i="1">
                          <a:latin typeface="Cambria Math" panose="02040503050406030204" pitchFamily="18" charset="0"/>
                        </a:rPr>
                        <m:t>=</m:t>
                      </m:r>
                      <m:f>
                        <m:fPr>
                          <m:ctrlPr>
                            <a:rPr lang="en-US" sz="2000" b="0" i="1">
                              <a:latin typeface="Cambria Math" panose="02040503050406030204" pitchFamily="18" charset="0"/>
                            </a:rPr>
                          </m:ctrlPr>
                        </m:fPr>
                        <m:num>
                          <m:r>
                            <a:rPr lang="en-US" sz="2000" b="0" i="1">
                              <a:latin typeface="Cambria Math" panose="02040503050406030204" pitchFamily="18" charset="0"/>
                            </a:rPr>
                            <m:t>𝑑𝑧</m:t>
                          </m:r>
                        </m:num>
                        <m:den>
                          <m:r>
                            <a:rPr lang="en-US" sz="2000" b="0" i="1">
                              <a:latin typeface="Cambria Math" panose="02040503050406030204" pitchFamily="18" charset="0"/>
                            </a:rPr>
                            <m:t>𝑑𝑦</m:t>
                          </m:r>
                        </m:den>
                      </m:f>
                      <m:f>
                        <m:fPr>
                          <m:ctrlPr>
                            <a:rPr lang="en-US" sz="2000" b="0" i="1">
                              <a:latin typeface="Cambria Math" panose="02040503050406030204" pitchFamily="18" charset="0"/>
                            </a:rPr>
                          </m:ctrlPr>
                        </m:fPr>
                        <m:num>
                          <m:r>
                            <a:rPr lang="en-US" sz="2000" b="0" i="1">
                              <a:latin typeface="Cambria Math" panose="02040503050406030204" pitchFamily="18" charset="0"/>
                            </a:rPr>
                            <m:t>𝑑𝑦</m:t>
                          </m:r>
                        </m:num>
                        <m:den>
                          <m:r>
                            <a:rPr lang="en-US" sz="2000" b="0" i="1">
                              <a:latin typeface="Cambria Math" panose="02040503050406030204" pitchFamily="18" charset="0"/>
                            </a:rPr>
                            <m:t>𝑑𝑥</m:t>
                          </m:r>
                        </m:den>
                      </m:f>
                    </m:oMath>
                  </m:oMathPara>
                </a14:m>
                <a:endParaRPr lang="en-US" sz="2000"/>
              </a:p>
              <a:p>
                <a:pPr marL="0" indent="0">
                  <a:buNone/>
                </a:pPr>
                <a:endParaRPr lang="en-US" sz="2000"/>
              </a:p>
              <a:p>
                <a:pPr marL="0" indent="0">
                  <a:buNone/>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b="0" i="1">
                              <a:latin typeface="Cambria Math" panose="02040503050406030204" pitchFamily="18" charset="0"/>
                            </a:rPr>
                            <m:t>𝑧</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𝑖</m:t>
                              </m:r>
                            </m:sub>
                          </m:sSub>
                        </m:den>
                      </m:f>
                      <m:r>
                        <a:rPr lang="en-US" sz="2000" b="0" i="1">
                          <a:latin typeface="Cambria Math" panose="02040503050406030204" pitchFamily="18" charset="0"/>
                        </a:rPr>
                        <m:t>=</m:t>
                      </m:r>
                      <m:nary>
                        <m:naryPr>
                          <m:chr m:val="∑"/>
                          <m:supHide m:val="on"/>
                          <m:ctrlPr>
                            <a:rPr lang="en-US" sz="2000" b="0" i="1">
                              <a:latin typeface="Cambria Math" panose="02040503050406030204" pitchFamily="18" charset="0"/>
                            </a:rPr>
                          </m:ctrlPr>
                        </m:naryPr>
                        <m:sub>
                          <m:r>
                            <m:rPr>
                              <m:brk m:alnAt="7"/>
                            </m:rPr>
                            <a:rPr lang="en-US" sz="2000" b="0" i="1">
                              <a:latin typeface="Cambria Math" panose="02040503050406030204" pitchFamily="18" charset="0"/>
                            </a:rPr>
                            <m:t>𝑗</m:t>
                          </m:r>
                        </m:sub>
                        <m:sup/>
                        <m:e>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b="0" i="1">
                                  <a:latin typeface="Cambria Math" panose="02040503050406030204" pitchFamily="18" charset="0"/>
                                </a:rPr>
                                <m:t>𝑧</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𝑦</m:t>
                                  </m:r>
                                </m:e>
                                <m:sub>
                                  <m:r>
                                    <a:rPr lang="en-US" sz="2000" b="0" i="1">
                                      <a:latin typeface="Cambria Math" panose="02040503050406030204" pitchFamily="18" charset="0"/>
                                    </a:rPr>
                                    <m:t>𝑗</m:t>
                                  </m:r>
                                </m:sub>
                              </m:sSub>
                            </m:den>
                          </m:f>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𝑦</m:t>
                                  </m:r>
                                </m:e>
                                <m:sub>
                                  <m:r>
                                    <a:rPr lang="en-US" sz="2000" b="0" i="1">
                                      <a:latin typeface="Cambria Math" panose="02040503050406030204" pitchFamily="18" charset="0"/>
                                    </a:rPr>
                                    <m:t>𝑗</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𝑖</m:t>
                                  </m:r>
                                </m:sub>
                              </m:sSub>
                            </m:den>
                          </m:f>
                        </m:e>
                      </m:nary>
                    </m:oMath>
                  </m:oMathPara>
                </a14:m>
                <a:endParaRPr lang="en-US" sz="2000"/>
              </a:p>
              <a:p>
                <a:pPr marL="0" indent="0">
                  <a:buNone/>
                </a:pPr>
                <a:endParaRPr lang="en-US" sz="2000"/>
              </a:p>
            </p:txBody>
          </p:sp>
        </mc:Choice>
        <mc:Fallback xmlns="">
          <p:sp>
            <p:nvSpPr>
              <p:cNvPr id="3" name="Content Placeholder 2">
                <a:extLst>
                  <a:ext uri="{FF2B5EF4-FFF2-40B4-BE49-F238E27FC236}">
                    <a16:creationId xmlns:a16="http://schemas.microsoft.com/office/drawing/2014/main" id="{C717633B-2B28-464F-85C7-B9236709DBE0}"/>
                  </a:ext>
                </a:extLst>
              </p:cNvPr>
              <p:cNvSpPr>
                <a:spLocks noGrp="1" noRot="1" noChangeAspect="1" noMove="1" noResize="1" noEditPoints="1" noAdjustHandles="1" noChangeArrowheads="1" noChangeShapeType="1" noTextEdit="1"/>
              </p:cNvSpPr>
              <p:nvPr>
                <p:ph idx="1"/>
              </p:nvPr>
            </p:nvSpPr>
            <p:spPr>
              <a:xfrm>
                <a:off x="5120640" y="804672"/>
                <a:ext cx="6281928" cy="5248656"/>
              </a:xfrm>
              <a:blipFill>
                <a:blip r:embed="rId2"/>
                <a:stretch>
                  <a:fillRect l="-605" b="-6506"/>
                </a:stretch>
              </a:blipFill>
            </p:spPr>
            <p:txBody>
              <a:bodyPr/>
              <a:lstStyle/>
              <a:p>
                <a:r>
                  <a:rPr lang="en-US">
                    <a:noFill/>
                  </a:rPr>
                  <a:t> </a:t>
                </a:r>
              </a:p>
            </p:txBody>
          </p:sp>
        </mc:Fallback>
      </mc:AlternateContent>
    </p:spTree>
    <p:extLst>
      <p:ext uri="{BB962C8B-B14F-4D97-AF65-F5344CB8AC3E}">
        <p14:creationId xmlns:p14="http://schemas.microsoft.com/office/powerpoint/2010/main" val="3056868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ECFC7-4A93-A34F-8F59-4A8841A951F7}"/>
              </a:ext>
            </a:extLst>
          </p:cNvPr>
          <p:cNvSpPr>
            <a:spLocks noGrp="1"/>
          </p:cNvSpPr>
          <p:nvPr>
            <p:ph type="title"/>
          </p:nvPr>
        </p:nvSpPr>
        <p:spPr/>
        <p:txBody>
          <a:bodyPr/>
          <a:lstStyle/>
          <a:p>
            <a:r>
              <a:rPr lang="en-US" dirty="0"/>
              <a:t>Propagation on a Graph</a:t>
            </a:r>
          </a:p>
        </p:txBody>
      </p:sp>
      <p:pic>
        <p:nvPicPr>
          <p:cNvPr id="4" name="Content Placeholder 3">
            <a:extLst>
              <a:ext uri="{FF2B5EF4-FFF2-40B4-BE49-F238E27FC236}">
                <a16:creationId xmlns:a16="http://schemas.microsoft.com/office/drawing/2014/main" id="{D8EAD30E-A7C4-9E4F-9527-61A24533564D}"/>
              </a:ext>
            </a:extLst>
          </p:cNvPr>
          <p:cNvPicPr>
            <a:picLocks noGrp="1" noChangeAspect="1"/>
          </p:cNvPicPr>
          <p:nvPr>
            <p:ph idx="1"/>
          </p:nvPr>
        </p:nvPicPr>
        <p:blipFill>
          <a:blip r:embed="rId2"/>
          <a:stretch>
            <a:fillRect/>
          </a:stretch>
        </p:blipFill>
        <p:spPr>
          <a:xfrm>
            <a:off x="838200" y="1815646"/>
            <a:ext cx="5741118" cy="4351338"/>
          </a:xfrm>
          <a:prstGeom prst="rect">
            <a:avLst/>
          </a:prstGeom>
        </p:spPr>
      </p:pic>
      <p:sp>
        <p:nvSpPr>
          <p:cNvPr id="5" name="TextBox 4">
            <a:extLst>
              <a:ext uri="{FF2B5EF4-FFF2-40B4-BE49-F238E27FC236}">
                <a16:creationId xmlns:a16="http://schemas.microsoft.com/office/drawing/2014/main" id="{5E568EEA-F343-B240-BFD9-09B053B1BFCE}"/>
              </a:ext>
            </a:extLst>
          </p:cNvPr>
          <p:cNvSpPr txBox="1"/>
          <p:nvPr/>
        </p:nvSpPr>
        <p:spPr>
          <a:xfrm>
            <a:off x="838200" y="6291942"/>
            <a:ext cx="2688772" cy="369332"/>
          </a:xfrm>
          <a:prstGeom prst="rect">
            <a:avLst/>
          </a:prstGeom>
          <a:noFill/>
        </p:spPr>
        <p:txBody>
          <a:bodyPr wrap="square" rtlCol="0">
            <a:spAutoFit/>
          </a:bodyPr>
          <a:lstStyle/>
          <a:p>
            <a:r>
              <a:rPr lang="en-US" dirty="0"/>
              <a:t>From </a:t>
            </a:r>
            <a:r>
              <a:rPr lang="en-US" dirty="0" err="1"/>
              <a:t>Goodfellow</a:t>
            </a:r>
            <a:r>
              <a:rPr lang="en-US" dirty="0"/>
              <a:t> 2017</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BCFF2B-84EE-D74C-AEAE-62B2FC3AF0FF}"/>
                  </a:ext>
                </a:extLst>
              </p:cNvPr>
              <p:cNvSpPr txBox="1"/>
              <p:nvPr/>
            </p:nvSpPr>
            <p:spPr>
              <a:xfrm>
                <a:off x="7228114" y="1815646"/>
                <a:ext cx="4800600" cy="36095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𝑧</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𝑧</m:t>
                          </m:r>
                        </m:num>
                        <m:den>
                          <m:r>
                            <a:rPr lang="en-US" b="0" i="1" smtClean="0">
                              <a:latin typeface="Cambria Math" panose="02040503050406030204" pitchFamily="18" charset="0"/>
                            </a:rPr>
                            <m:t>𝜕</m:t>
                          </m:r>
                          <m:r>
                            <a:rPr lang="en-US" b="0" i="1" smtClean="0">
                              <a:latin typeface="Cambria Math" panose="02040503050406030204" pitchFamily="18" charset="0"/>
                            </a:rPr>
                            <m:t>𝑦</m:t>
                          </m:r>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𝑦</m:t>
                          </m:r>
                        </m:num>
                        <m:den>
                          <m:r>
                            <a:rPr lang="en-US" b="0" i="1" smtClean="0">
                              <a:latin typeface="Cambria Math" panose="02040503050406030204" pitchFamily="18" charset="0"/>
                            </a:rPr>
                            <m:t>𝜕</m:t>
                          </m:r>
                          <m:r>
                            <a:rPr lang="en-US" b="0" i="1" smtClean="0">
                              <a:latin typeface="Cambria Math" panose="02040503050406030204" pitchFamily="18" charset="0"/>
                            </a:rPr>
                            <m:t>𝑥</m:t>
                          </m:r>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num>
                        <m:den>
                          <m:r>
                            <a:rPr lang="en-US" b="0" i="1" smtClean="0">
                              <a:latin typeface="Cambria Math" panose="02040503050406030204" pitchFamily="18" charset="0"/>
                            </a:rPr>
                            <m:t>𝜕</m:t>
                          </m:r>
                          <m:r>
                            <a:rPr lang="en-US" b="0" i="1" smtClean="0">
                              <a:latin typeface="Cambria Math" panose="02040503050406030204" pitchFamily="18" charset="0"/>
                            </a:rPr>
                            <m:t>𝑤</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oMath>
                  </m:oMathPara>
                </a14:m>
                <a:endParaRPr lang="en-US" b="0" dirty="0"/>
              </a:p>
              <a:p>
                <a:r>
                  <a:rPr lang="en-US" b="0" dirty="0"/>
                  <a:t>Back-propagation:</a:t>
                </a:r>
              </a:p>
              <a:p>
                <a:pPr marL="285750" indent="-285750">
                  <a:buFont typeface="Arial" panose="020B0604020202020204" pitchFamily="34" charset="0"/>
                  <a:buChar char="•"/>
                </a:pPr>
                <a:r>
                  <a:rPr lang="en-US" dirty="0"/>
                  <a:t>Compute f(w) (activation) once and propagate it forward where it is needed</a:t>
                </a:r>
              </a:p>
              <a:p>
                <a:pPr marL="285750" indent="-285750">
                  <a:buFont typeface="Arial" panose="020B0604020202020204" pitchFamily="34" charset="0"/>
                  <a:buChar char="•"/>
                </a:pPr>
                <a:r>
                  <a:rPr lang="en-US" dirty="0"/>
                  <a:t>Compute loss</a:t>
                </a:r>
              </a:p>
              <a:p>
                <a:pPr marL="285750" indent="-285750">
                  <a:buFont typeface="Arial" panose="020B0604020202020204" pitchFamily="34" charset="0"/>
                  <a:buChar char="•"/>
                </a:pPr>
                <a:r>
                  <a:rPr lang="en-US" b="0" dirty="0"/>
                  <a:t>Compute gradient and propagate backwards where/when needed</a:t>
                </a:r>
              </a:p>
              <a:p>
                <a:r>
                  <a:rPr lang="en-US" dirty="0"/>
                  <a:t>Symbol-to-Symbol differentiation, used by</a:t>
                </a:r>
              </a:p>
              <a:p>
                <a:r>
                  <a:rPr lang="en-US" dirty="0"/>
                  <a:t>TensorFlow, CNTK, Theano </a:t>
                </a:r>
                <a:endParaRPr lang="en-US" b="0" dirty="0"/>
              </a:p>
            </p:txBody>
          </p:sp>
        </mc:Choice>
        <mc:Fallback xmlns="">
          <p:sp>
            <p:nvSpPr>
              <p:cNvPr id="6" name="TextBox 5">
                <a:extLst>
                  <a:ext uri="{FF2B5EF4-FFF2-40B4-BE49-F238E27FC236}">
                    <a16:creationId xmlns:a16="http://schemas.microsoft.com/office/drawing/2014/main" id="{E2BCFF2B-84EE-D74C-AEAE-62B2FC3AF0FF}"/>
                  </a:ext>
                </a:extLst>
              </p:cNvPr>
              <p:cNvSpPr txBox="1">
                <a:spLocks noRot="1" noChangeAspect="1" noMove="1" noResize="1" noEditPoints="1" noAdjustHandles="1" noChangeArrowheads="1" noChangeShapeType="1" noTextEdit="1"/>
              </p:cNvSpPr>
              <p:nvPr/>
            </p:nvSpPr>
            <p:spPr>
              <a:xfrm>
                <a:off x="7228114" y="1815646"/>
                <a:ext cx="4800600" cy="3609514"/>
              </a:xfrm>
              <a:prstGeom prst="rect">
                <a:avLst/>
              </a:prstGeom>
              <a:blipFill>
                <a:blip r:embed="rId3"/>
                <a:stretch>
                  <a:fillRect l="-1055" r="-1319" b="-1754"/>
                </a:stretch>
              </a:blipFill>
            </p:spPr>
            <p:txBody>
              <a:bodyPr/>
              <a:lstStyle/>
              <a:p>
                <a:r>
                  <a:rPr lang="en-US">
                    <a:noFill/>
                  </a:rPr>
                  <a:t> </a:t>
                </a:r>
              </a:p>
            </p:txBody>
          </p:sp>
        </mc:Fallback>
      </mc:AlternateContent>
    </p:spTree>
    <p:extLst>
      <p:ext uri="{BB962C8B-B14F-4D97-AF65-F5344CB8AC3E}">
        <p14:creationId xmlns:p14="http://schemas.microsoft.com/office/powerpoint/2010/main" val="689228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8"/>
        <p:cNvGrpSpPr/>
        <p:nvPr/>
      </p:nvGrpSpPr>
      <p:grpSpPr>
        <a:xfrm>
          <a:off x="0" y="0"/>
          <a:ext cx="0" cy="0"/>
          <a:chOff x="0" y="0"/>
          <a:chExt cx="0" cy="0"/>
        </a:xfrm>
      </p:grpSpPr>
      <p:sp>
        <p:nvSpPr>
          <p:cNvPr id="719" name="Google Shape;719;p67"/>
          <p:cNvSpPr txBox="1">
            <a:spLocks noGrp="1"/>
          </p:cNvSpPr>
          <p:nvPr>
            <p:ph type="title"/>
          </p:nvPr>
        </p:nvSpPr>
        <p:spPr>
          <a:xfrm>
            <a:off x="676232" y="5200879"/>
            <a:ext cx="8082447" cy="802111"/>
          </a:xfrm>
          <a:prstGeom prst="rect">
            <a:avLst/>
          </a:prstGeom>
        </p:spPr>
        <p:txBody>
          <a:bodyPr spcFirstLastPara="1" vert="horz" lIns="91440" tIns="45720" rIns="91440" bIns="45720" rtlCol="0" anchor="ctr" anchorCtr="0">
            <a:normAutofit/>
          </a:bodyPr>
          <a:lstStyle/>
          <a:p>
            <a:pPr algn="r">
              <a:spcBef>
                <a:spcPct val="0"/>
              </a:spcBef>
            </a:pPr>
            <a:r>
              <a:rPr lang="en-US" kern="1200" dirty="0">
                <a:solidFill>
                  <a:schemeClr val="tx1"/>
                </a:solidFill>
                <a:latin typeface="+mj-lt"/>
                <a:ea typeface="+mj-ea"/>
                <a:cs typeface="+mj-cs"/>
              </a:rPr>
              <a:t>Computational Graph Frameworks </a:t>
            </a:r>
          </a:p>
        </p:txBody>
      </p:sp>
      <p:sp>
        <p:nvSpPr>
          <p:cNvPr id="91" name="Rectangle 90">
            <a:extLst>
              <a:ext uri="{FF2B5EF4-FFF2-40B4-BE49-F238E27FC236}">
                <a16:creationId xmlns:a16="http://schemas.microsoft.com/office/drawing/2014/main" id="{26882C51-76F9-4F99-997D-31FA6242A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126" y="629042"/>
            <a:ext cx="1217216" cy="8595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5" name="Google Shape;725;p67"/>
          <p:cNvPicPr preferRelativeResize="0"/>
          <p:nvPr/>
        </p:nvPicPr>
        <p:blipFill>
          <a:blip r:embed="rId3"/>
          <a:stretch>
            <a:fillRect/>
          </a:stretch>
        </p:blipFill>
        <p:spPr>
          <a:xfrm>
            <a:off x="709232" y="701865"/>
            <a:ext cx="1047722" cy="713889"/>
          </a:xfrm>
          <a:prstGeom prst="rect">
            <a:avLst/>
          </a:prstGeom>
          <a:noFill/>
        </p:spPr>
      </p:pic>
      <p:sp>
        <p:nvSpPr>
          <p:cNvPr id="93" name="Right Triangle 92">
            <a:extLst>
              <a:ext uri="{FF2B5EF4-FFF2-40B4-BE49-F238E27FC236}">
                <a16:creationId xmlns:a16="http://schemas.microsoft.com/office/drawing/2014/main" id="{61FFFC16-86E2-4B9A-BC6D-213DC2654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683" y="635538"/>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DD3524E0-C87C-4F38-9FC7-E969C15A7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3"/>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ight Triangle 96">
            <a:extLst>
              <a:ext uri="{FF2B5EF4-FFF2-40B4-BE49-F238E27FC236}">
                <a16:creationId xmlns:a16="http://schemas.microsoft.com/office/drawing/2014/main" id="{F1ED1DF4-DDDE-4464-8ABC-ED1F633CC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5916" y="1477941"/>
            <a:ext cx="1092260" cy="1371600"/>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E7E01BF7-4F45-4B6D-82BF-5A5DB30A6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41" y="2856071"/>
            <a:ext cx="2340073" cy="19110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Triangle 100">
            <a:extLst>
              <a:ext uri="{FF2B5EF4-FFF2-40B4-BE49-F238E27FC236}">
                <a16:creationId xmlns:a16="http://schemas.microsoft.com/office/drawing/2014/main" id="{F2FC5C7B-261A-4268-BA85-C29488A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10520" y="2798992"/>
            <a:ext cx="1911096" cy="1980472"/>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5CB4E315-91F2-4710-B866-B119037ED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5769" y="673132"/>
            <a:ext cx="1980472" cy="2164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2" name="Google Shape;722;p67"/>
          <p:cNvPicPr preferRelativeResize="0"/>
          <p:nvPr/>
        </p:nvPicPr>
        <p:blipFill>
          <a:blip r:embed="rId4"/>
          <a:stretch>
            <a:fillRect/>
          </a:stretch>
        </p:blipFill>
        <p:spPr>
          <a:xfrm>
            <a:off x="6933499" y="918905"/>
            <a:ext cx="1685012" cy="1685012"/>
          </a:xfrm>
          <a:prstGeom prst="rect">
            <a:avLst/>
          </a:prstGeom>
          <a:noFill/>
        </p:spPr>
      </p:pic>
      <p:sp>
        <p:nvSpPr>
          <p:cNvPr id="105" name="Right Triangle 104">
            <a:extLst>
              <a:ext uri="{FF2B5EF4-FFF2-40B4-BE49-F238E27FC236}">
                <a16:creationId xmlns:a16="http://schemas.microsoft.com/office/drawing/2014/main" id="{569BABC0-B0CC-4E7B-838A-F6E644779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8642224" y="795153"/>
            <a:ext cx="1399032" cy="115062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DCBE1B01-A27C-45C2-ADA4-AA13C3AC1F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516" y="2850674"/>
            <a:ext cx="2716145" cy="19019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ight Triangle 108">
            <a:extLst>
              <a:ext uri="{FF2B5EF4-FFF2-40B4-BE49-F238E27FC236}">
                <a16:creationId xmlns:a16="http://schemas.microsoft.com/office/drawing/2014/main" id="{BE7E1DAA-43FB-4446-A354-9283DE668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64669" y="3250084"/>
            <a:ext cx="1911096" cy="1100751"/>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F6FE5468-759E-4E83-828A-5587C7F5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2111" y="1485831"/>
            <a:ext cx="2537199" cy="1371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4" name="Google Shape;724;p67"/>
          <p:cNvPicPr preferRelativeResize="0"/>
          <p:nvPr/>
        </p:nvPicPr>
        <p:blipFill>
          <a:blip r:embed="rId5"/>
          <a:stretch>
            <a:fillRect/>
          </a:stretch>
        </p:blipFill>
        <p:spPr>
          <a:xfrm>
            <a:off x="2635624" y="1946713"/>
            <a:ext cx="2155206" cy="430180"/>
          </a:xfrm>
          <a:prstGeom prst="rect">
            <a:avLst/>
          </a:prstGeom>
          <a:noFill/>
        </p:spPr>
      </p:pic>
      <p:pic>
        <p:nvPicPr>
          <p:cNvPr id="2" name="Picture 1">
            <a:extLst>
              <a:ext uri="{FF2B5EF4-FFF2-40B4-BE49-F238E27FC236}">
                <a16:creationId xmlns:a16="http://schemas.microsoft.com/office/drawing/2014/main" id="{F4B70C50-B9D9-A049-9609-B45097570EC6}"/>
              </a:ext>
            </a:extLst>
          </p:cNvPr>
          <p:cNvPicPr>
            <a:picLocks noChangeAspect="1"/>
          </p:cNvPicPr>
          <p:nvPr/>
        </p:nvPicPr>
        <p:blipFill>
          <a:blip r:embed="rId6"/>
          <a:stretch>
            <a:fillRect/>
          </a:stretch>
        </p:blipFill>
        <p:spPr>
          <a:xfrm>
            <a:off x="663297" y="3536142"/>
            <a:ext cx="2288788" cy="820683"/>
          </a:xfrm>
          <a:prstGeom prst="rect">
            <a:avLst/>
          </a:prstGeom>
          <a:solidFill>
            <a:schemeClr val="accent1"/>
          </a:solidFill>
        </p:spPr>
      </p:pic>
      <p:sp>
        <p:nvSpPr>
          <p:cNvPr id="113" name="Rectangle 112">
            <a:extLst>
              <a:ext uri="{FF2B5EF4-FFF2-40B4-BE49-F238E27FC236}">
                <a16:creationId xmlns:a16="http://schemas.microsoft.com/office/drawing/2014/main" id="{99FE99BC-5F7D-47C3-AA1E-16D7DBDBD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6605" y="2069831"/>
            <a:ext cx="2789854" cy="26368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3" name="Google Shape;723;p67"/>
          <p:cNvPicPr preferRelativeResize="0"/>
          <p:nvPr/>
        </p:nvPicPr>
        <p:blipFill>
          <a:blip r:embed="rId7"/>
          <a:stretch>
            <a:fillRect/>
          </a:stretch>
        </p:blipFill>
        <p:spPr>
          <a:xfrm>
            <a:off x="9007328" y="2265082"/>
            <a:ext cx="2288408" cy="2288408"/>
          </a:xfrm>
          <a:prstGeom prst="rect">
            <a:avLst/>
          </a:prstGeom>
          <a:noFill/>
        </p:spPr>
      </p:pic>
      <p:sp>
        <p:nvSpPr>
          <p:cNvPr id="115" name="Right Triangle 114">
            <a:extLst>
              <a:ext uri="{FF2B5EF4-FFF2-40B4-BE49-F238E27FC236}">
                <a16:creationId xmlns:a16="http://schemas.microsoft.com/office/drawing/2014/main" id="{27400BAF-FCE6-4296-8A0E-9B595ADC0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432800" y="4724529"/>
            <a:ext cx="325600" cy="406635"/>
          </a:xfrm>
          <a:prstGeom prst="rtTriangle">
            <a:avLst/>
          </a:prstGeom>
          <a:solidFill>
            <a:srgbClr val="FB9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21" name="Google Shape;721;p67"/>
          <p:cNvPicPr preferRelativeResize="0"/>
          <p:nvPr/>
        </p:nvPicPr>
        <p:blipFill>
          <a:blip r:embed="rId8"/>
          <a:stretch>
            <a:fillRect/>
          </a:stretch>
        </p:blipFill>
        <p:spPr>
          <a:xfrm>
            <a:off x="4398225" y="3094656"/>
            <a:ext cx="1823378" cy="1554016"/>
          </a:xfrm>
          <a:prstGeom prst="rect">
            <a:avLst/>
          </a:prstGeom>
          <a:noFill/>
        </p:spPr>
      </p:pic>
    </p:spTree>
    <p:extLst>
      <p:ext uri="{BB962C8B-B14F-4D97-AF65-F5344CB8AC3E}">
        <p14:creationId xmlns:p14="http://schemas.microsoft.com/office/powerpoint/2010/main" val="301204653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24256" y="4767072"/>
            <a:ext cx="6594189" cy="1625210"/>
          </a:xfrm>
        </p:spPr>
        <p:txBody>
          <a:bodyPr>
            <a:normAutofit/>
          </a:bodyPr>
          <a:lstStyle/>
          <a:p>
            <a:pPr algn="r"/>
            <a:r>
              <a:rPr lang="en-US">
                <a:solidFill>
                  <a:srgbClr val="FFFFFF"/>
                </a:solidFill>
              </a:rPr>
              <a:t>Pretensions to Thinking</a:t>
            </a:r>
          </a:p>
        </p:txBody>
      </p:sp>
      <p:pic>
        <p:nvPicPr>
          <p:cNvPr id="4" name="Picture 3"/>
          <p:cNvPicPr>
            <a:picLocks noChangeAspect="1"/>
          </p:cNvPicPr>
          <p:nvPr/>
        </p:nvPicPr>
        <p:blipFill rotWithShape="1">
          <a:blip r:embed="rId2"/>
          <a:srcRect r="1" b="12822"/>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8029319" y="917725"/>
            <a:ext cx="3424739" cy="4852362"/>
          </a:xfrm>
        </p:spPr>
        <p:txBody>
          <a:bodyPr anchor="ctr">
            <a:normAutofit/>
          </a:bodyPr>
          <a:lstStyle/>
          <a:p>
            <a:r>
              <a:rPr lang="en-US" sz="2000" i="1">
                <a:solidFill>
                  <a:srgbClr val="FFFFFF"/>
                </a:solidFill>
              </a:rPr>
              <a:t>“The Analytical Engine has no pretensions whatever to originate anything. It can do whatever we know how to order it to perform… Its province is to assist us in making available what we are already acquainted with.”</a:t>
            </a:r>
          </a:p>
        </p:txBody>
      </p:sp>
    </p:spTree>
    <p:extLst>
      <p:ext uri="{BB962C8B-B14F-4D97-AF65-F5344CB8AC3E}">
        <p14:creationId xmlns:p14="http://schemas.microsoft.com/office/powerpoint/2010/main" val="3765285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601EAA8-C725-6C46-907F-E11F411C43DB}"/>
              </a:ext>
            </a:extLst>
          </p:cNvPr>
          <p:cNvSpPr>
            <a:spLocks noGrp="1"/>
          </p:cNvSpPr>
          <p:nvPr>
            <p:ph type="title"/>
          </p:nvPr>
        </p:nvSpPr>
        <p:spPr>
          <a:xfrm>
            <a:off x="4384039" y="365125"/>
            <a:ext cx="7164493" cy="1325563"/>
          </a:xfrm>
        </p:spPr>
        <p:txBody>
          <a:bodyPr>
            <a:normAutofit/>
          </a:bodyPr>
          <a:lstStyle/>
          <a:p>
            <a:r>
              <a:rPr lang="en-US"/>
              <a:t>Q&amp;A</a:t>
            </a:r>
            <a:endParaRPr lang="en-US" dirty="0"/>
          </a:p>
        </p:txBody>
      </p:sp>
      <p:graphicFrame>
        <p:nvGraphicFramePr>
          <p:cNvPr id="5" name="Content Placeholder 2">
            <a:extLst>
              <a:ext uri="{FF2B5EF4-FFF2-40B4-BE49-F238E27FC236}">
                <a16:creationId xmlns:a16="http://schemas.microsoft.com/office/drawing/2014/main" id="{57EE0868-CF8D-4D5A-A63A-11479E34EEE3}"/>
              </a:ext>
            </a:extLst>
          </p:cNvPr>
          <p:cNvGraphicFramePr>
            <a:graphicFrameLocks noGrp="1"/>
          </p:cNvGraphicFramePr>
          <p:nvPr>
            <p:ph idx="1"/>
            <p:extLst>
              <p:ext uri="{D42A27DB-BD31-4B8C-83A1-F6EECF244321}">
                <p14:modId xmlns:p14="http://schemas.microsoft.com/office/powerpoint/2010/main" val="1567628890"/>
              </p:ext>
            </p:extLst>
          </p:nvPr>
        </p:nvGraphicFramePr>
        <p:xfrm>
          <a:off x="4387515" y="2022601"/>
          <a:ext cx="7161017" cy="4154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392336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9935FB0F-BBD1-F44B-8930-09D99E05F145}"/>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Still just pretending?</a:t>
            </a:r>
          </a:p>
        </p:txBody>
      </p:sp>
      <p:graphicFrame>
        <p:nvGraphicFramePr>
          <p:cNvPr id="20" name="Content Placeholder 2">
            <a:extLst>
              <a:ext uri="{FF2B5EF4-FFF2-40B4-BE49-F238E27FC236}">
                <a16:creationId xmlns:a16="http://schemas.microsoft.com/office/drawing/2014/main" id="{49E02AD5-AFF1-4831-98D4-C7E4BEE3C8C5}"/>
              </a:ext>
            </a:extLst>
          </p:cNvPr>
          <p:cNvGraphicFramePr>
            <a:graphicFrameLocks noGrp="1"/>
          </p:cNvGraphicFramePr>
          <p:nvPr>
            <p:ph idx="1"/>
            <p:extLst>
              <p:ext uri="{D42A27DB-BD31-4B8C-83A1-F6EECF244321}">
                <p14:modId xmlns:p14="http://schemas.microsoft.com/office/powerpoint/2010/main" val="34698721"/>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4522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1"/>
          <p:cNvSpPr txBox="1">
            <a:spLocks noChangeArrowheads="1"/>
          </p:cNvSpPr>
          <p:nvPr/>
        </p:nvSpPr>
        <p:spPr bwMode="auto">
          <a:xfrm>
            <a:off x="546351" y="433545"/>
            <a:ext cx="11139854" cy="93044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marL="0" marR="0" lvl="0" indent="0" algn="ctr" defTabSz="914400" rtl="0" eaLnBrk="1" fontAlgn="auto" latinLnBrk="0" hangingPunct="1">
              <a:lnSpc>
                <a:spcPct val="90000"/>
              </a:lnSpc>
              <a:spcBef>
                <a:spcPct val="0"/>
              </a:spcBef>
              <a:spcAft>
                <a:spcPts val="600"/>
              </a:spcAft>
              <a:buClrTx/>
              <a:buSzTx/>
              <a:buFontTx/>
              <a:buNone/>
              <a:tabLst/>
              <a:defRPr/>
            </a:pPr>
            <a:r>
              <a:rPr lang="en-US" altLang="en-US" sz="5400" i="1" dirty="0">
                <a:solidFill>
                  <a:srgbClr val="FFFFFF"/>
                </a:solidFill>
                <a:latin typeface="Calibri Light" panose="020F0302020204030204"/>
              </a:rPr>
              <a:t>Network Example</a:t>
            </a:r>
            <a:r>
              <a:rPr kumimoji="0" lang="en-US" altLang="en-US" sz="5400" b="0" i="1" u="none" strike="noStrike" kern="1200" cap="none" spc="0" normalizeH="0" baseline="0" noProof="0" dirty="0">
                <a:ln>
                  <a:noFill/>
                </a:ln>
                <a:solidFill>
                  <a:srgbClr val="FFFFFF"/>
                </a:solidFill>
                <a:effectLst/>
                <a:uLnTx/>
                <a:uFillTx/>
                <a:latin typeface="Calibri Light" panose="020F0302020204030204"/>
                <a:ea typeface="+mn-ea"/>
                <a:cs typeface="Arial" panose="020B0604020202020204" pitchFamily="34" charset="0"/>
              </a:rPr>
              <a:t>: Binary Classification</a:t>
            </a: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073" y="2698386"/>
            <a:ext cx="5455917" cy="3454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Table 1">
            <a:extLst>
              <a:ext uri="{FF2B5EF4-FFF2-40B4-BE49-F238E27FC236}">
                <a16:creationId xmlns:a16="http://schemas.microsoft.com/office/drawing/2014/main" id="{D4DF38B9-F727-0A4C-8061-E4852A8A9203}"/>
              </a:ext>
            </a:extLst>
          </p:cNvPr>
          <p:cNvGraphicFramePr>
            <a:graphicFrameLocks noGrp="1"/>
          </p:cNvGraphicFramePr>
          <p:nvPr>
            <p:extLst>
              <p:ext uri="{D42A27DB-BD31-4B8C-83A1-F6EECF244321}">
                <p14:modId xmlns:p14="http://schemas.microsoft.com/office/powerpoint/2010/main" val="4184742283"/>
              </p:ext>
            </p:extLst>
          </p:nvPr>
        </p:nvGraphicFramePr>
        <p:xfrm>
          <a:off x="291010" y="2596836"/>
          <a:ext cx="5125816" cy="3556050"/>
        </p:xfrm>
        <a:graphic>
          <a:graphicData uri="http://schemas.openxmlformats.org/drawingml/2006/table">
            <a:tbl>
              <a:tblPr firstRow="1" bandRow="1">
                <a:tableStyleId>{5C22544A-7EE6-4342-B048-85BDC9FD1C3A}</a:tableStyleId>
              </a:tblPr>
              <a:tblGrid>
                <a:gridCol w="1281454">
                  <a:extLst>
                    <a:ext uri="{9D8B030D-6E8A-4147-A177-3AD203B41FA5}">
                      <a16:colId xmlns:a16="http://schemas.microsoft.com/office/drawing/2014/main" val="2157516858"/>
                    </a:ext>
                  </a:extLst>
                </a:gridCol>
                <a:gridCol w="1281454">
                  <a:extLst>
                    <a:ext uri="{9D8B030D-6E8A-4147-A177-3AD203B41FA5}">
                      <a16:colId xmlns:a16="http://schemas.microsoft.com/office/drawing/2014/main" val="3363579283"/>
                    </a:ext>
                  </a:extLst>
                </a:gridCol>
                <a:gridCol w="1281454">
                  <a:extLst>
                    <a:ext uri="{9D8B030D-6E8A-4147-A177-3AD203B41FA5}">
                      <a16:colId xmlns:a16="http://schemas.microsoft.com/office/drawing/2014/main" val="1775597383"/>
                    </a:ext>
                  </a:extLst>
                </a:gridCol>
                <a:gridCol w="1281454">
                  <a:extLst>
                    <a:ext uri="{9D8B030D-6E8A-4147-A177-3AD203B41FA5}">
                      <a16:colId xmlns:a16="http://schemas.microsoft.com/office/drawing/2014/main" val="2312604127"/>
                    </a:ext>
                  </a:extLst>
                </a:gridCol>
              </a:tblGrid>
              <a:tr h="711210">
                <a:tc>
                  <a:txBody>
                    <a:bodyPr/>
                    <a:lstStyle/>
                    <a:p>
                      <a:r>
                        <a:rPr lang="en-US" dirty="0"/>
                        <a:t>Feature 1</a:t>
                      </a:r>
                    </a:p>
                  </a:txBody>
                  <a:tcPr/>
                </a:tc>
                <a:tc>
                  <a:txBody>
                    <a:bodyPr/>
                    <a:lstStyle/>
                    <a:p>
                      <a:r>
                        <a:rPr lang="en-US" dirty="0"/>
                        <a:t>Feature 2</a:t>
                      </a:r>
                    </a:p>
                  </a:txBody>
                  <a:tcPr/>
                </a:tc>
                <a:tc>
                  <a:txBody>
                    <a:bodyPr/>
                    <a:lstStyle/>
                    <a:p>
                      <a:r>
                        <a:rPr lang="en-US" dirty="0"/>
                        <a:t>Feature 3</a:t>
                      </a:r>
                    </a:p>
                  </a:txBody>
                  <a:tcPr/>
                </a:tc>
                <a:tc>
                  <a:txBody>
                    <a:bodyPr/>
                    <a:lstStyle/>
                    <a:p>
                      <a:r>
                        <a:rPr lang="en-US" dirty="0"/>
                        <a:t>Class</a:t>
                      </a:r>
                    </a:p>
                  </a:txBody>
                  <a:tcPr/>
                </a:tc>
                <a:extLst>
                  <a:ext uri="{0D108BD9-81ED-4DB2-BD59-A6C34878D82A}">
                    <a16:rowId xmlns:a16="http://schemas.microsoft.com/office/drawing/2014/main" val="1214431403"/>
                  </a:ext>
                </a:extLst>
              </a:tr>
              <a:tr h="711210">
                <a:tc>
                  <a:txBody>
                    <a:bodyPr/>
                    <a:lstStyle/>
                    <a:p>
                      <a:r>
                        <a:rPr lang="en-US" dirty="0"/>
                        <a:t>1.1</a:t>
                      </a:r>
                    </a:p>
                  </a:txBody>
                  <a:tcPr/>
                </a:tc>
                <a:tc>
                  <a:txBody>
                    <a:bodyPr/>
                    <a:lstStyle/>
                    <a:p>
                      <a:r>
                        <a:rPr lang="en-US" dirty="0"/>
                        <a:t>2.2</a:t>
                      </a:r>
                    </a:p>
                  </a:txBody>
                  <a:tcPr/>
                </a:tc>
                <a:tc>
                  <a:txBody>
                    <a:bodyPr/>
                    <a:lstStyle/>
                    <a:p>
                      <a:r>
                        <a:rPr lang="en-US" dirty="0"/>
                        <a:t>3.3</a:t>
                      </a:r>
                    </a:p>
                  </a:txBody>
                  <a:tcPr/>
                </a:tc>
                <a:tc>
                  <a:txBody>
                    <a:bodyPr/>
                    <a:lstStyle/>
                    <a:p>
                      <a:r>
                        <a:rPr lang="en-US" dirty="0"/>
                        <a:t>0</a:t>
                      </a:r>
                    </a:p>
                  </a:txBody>
                  <a:tcPr/>
                </a:tc>
                <a:extLst>
                  <a:ext uri="{0D108BD9-81ED-4DB2-BD59-A6C34878D82A}">
                    <a16:rowId xmlns:a16="http://schemas.microsoft.com/office/drawing/2014/main" val="4208071704"/>
                  </a:ext>
                </a:extLst>
              </a:tr>
              <a:tr h="711210">
                <a:tc>
                  <a:txBody>
                    <a:bodyPr/>
                    <a:lstStyle/>
                    <a:p>
                      <a:r>
                        <a:rPr lang="en-US" dirty="0"/>
                        <a:t>4.5</a:t>
                      </a:r>
                    </a:p>
                  </a:txBody>
                  <a:tcPr/>
                </a:tc>
                <a:tc>
                  <a:txBody>
                    <a:bodyPr/>
                    <a:lstStyle/>
                    <a:p>
                      <a:r>
                        <a:rPr lang="en-US" dirty="0"/>
                        <a:t>6.7</a:t>
                      </a:r>
                    </a:p>
                  </a:txBody>
                  <a:tcPr/>
                </a:tc>
                <a:tc>
                  <a:txBody>
                    <a:bodyPr/>
                    <a:lstStyle/>
                    <a:p>
                      <a:r>
                        <a:rPr lang="en-US" dirty="0"/>
                        <a:t>2.8</a:t>
                      </a:r>
                    </a:p>
                  </a:txBody>
                  <a:tcPr/>
                </a:tc>
                <a:tc>
                  <a:txBody>
                    <a:bodyPr/>
                    <a:lstStyle/>
                    <a:p>
                      <a:r>
                        <a:rPr lang="en-US" dirty="0"/>
                        <a:t>1</a:t>
                      </a:r>
                    </a:p>
                  </a:txBody>
                  <a:tcPr/>
                </a:tc>
                <a:extLst>
                  <a:ext uri="{0D108BD9-81ED-4DB2-BD59-A6C34878D82A}">
                    <a16:rowId xmlns:a16="http://schemas.microsoft.com/office/drawing/2014/main" val="2358394125"/>
                  </a:ext>
                </a:extLst>
              </a:tr>
              <a:tr h="711210">
                <a:tc>
                  <a:txBody>
                    <a:bodyPr/>
                    <a:lstStyle/>
                    <a:p>
                      <a:r>
                        <a:rPr lang="en-US" dirty="0"/>
                        <a:t>0.8</a:t>
                      </a:r>
                    </a:p>
                  </a:txBody>
                  <a:tcPr/>
                </a:tc>
                <a:tc>
                  <a:txBody>
                    <a:bodyPr/>
                    <a:lstStyle/>
                    <a:p>
                      <a:r>
                        <a:rPr lang="en-US" dirty="0"/>
                        <a:t>4.2</a:t>
                      </a:r>
                    </a:p>
                  </a:txBody>
                  <a:tcPr/>
                </a:tc>
                <a:tc>
                  <a:txBody>
                    <a:bodyPr/>
                    <a:lstStyle/>
                    <a:p>
                      <a:r>
                        <a:rPr lang="en-US" dirty="0"/>
                        <a:t>3.5</a:t>
                      </a:r>
                    </a:p>
                  </a:txBody>
                  <a:tcPr/>
                </a:tc>
                <a:tc>
                  <a:txBody>
                    <a:bodyPr/>
                    <a:lstStyle/>
                    <a:p>
                      <a:r>
                        <a:rPr lang="en-US" dirty="0"/>
                        <a:t>0</a:t>
                      </a:r>
                    </a:p>
                  </a:txBody>
                  <a:tcPr/>
                </a:tc>
                <a:extLst>
                  <a:ext uri="{0D108BD9-81ED-4DB2-BD59-A6C34878D82A}">
                    <a16:rowId xmlns:a16="http://schemas.microsoft.com/office/drawing/2014/main" val="2739213134"/>
                  </a:ext>
                </a:extLst>
              </a:tr>
              <a:tr h="711210">
                <a:tc>
                  <a:txBody>
                    <a:bodyPr/>
                    <a:lstStyle/>
                    <a:p>
                      <a:r>
                        <a:rPr lang="en-US" dirty="0"/>
                        <a:t>4.2</a:t>
                      </a:r>
                    </a:p>
                  </a:txBody>
                  <a:tcPr/>
                </a:tc>
                <a:tc>
                  <a:txBody>
                    <a:bodyPr/>
                    <a:lstStyle/>
                    <a:p>
                      <a:r>
                        <a:rPr lang="en-US" dirty="0"/>
                        <a:t>2.8</a:t>
                      </a:r>
                    </a:p>
                  </a:txBody>
                  <a:tcPr/>
                </a:tc>
                <a:tc>
                  <a:txBody>
                    <a:bodyPr/>
                    <a:lstStyle/>
                    <a:p>
                      <a:r>
                        <a:rPr lang="en-US" dirty="0"/>
                        <a:t>6.1</a:t>
                      </a:r>
                    </a:p>
                  </a:txBody>
                  <a:tcPr/>
                </a:tc>
                <a:tc>
                  <a:txBody>
                    <a:bodyPr/>
                    <a:lstStyle/>
                    <a:p>
                      <a:r>
                        <a:rPr lang="en-US" dirty="0"/>
                        <a:t>1</a:t>
                      </a:r>
                    </a:p>
                  </a:txBody>
                  <a:tcPr/>
                </a:tc>
                <a:extLst>
                  <a:ext uri="{0D108BD9-81ED-4DB2-BD59-A6C34878D82A}">
                    <a16:rowId xmlns:a16="http://schemas.microsoft.com/office/drawing/2014/main" val="3939158736"/>
                  </a:ext>
                </a:extLst>
              </a:tr>
            </a:tbl>
          </a:graphicData>
        </a:graphic>
      </p:graphicFrame>
    </p:spTree>
    <p:extLst>
      <p:ext uri="{BB962C8B-B14F-4D97-AF65-F5344CB8AC3E}">
        <p14:creationId xmlns:p14="http://schemas.microsoft.com/office/powerpoint/2010/main" val="3259779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BFAC4B41-65A4-6F4B-8182-C084A15B0FB8}"/>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Representation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AF522F-88CB-1341-ACA2-13EE87D6F617}"/>
                  </a:ext>
                </a:extLst>
              </p:cNvPr>
              <p:cNvSpPr>
                <a:spLocks noGrp="1"/>
              </p:cNvSpPr>
              <p:nvPr>
                <p:ph idx="1"/>
              </p:nvPr>
            </p:nvSpPr>
            <p:spPr>
              <a:xfrm>
                <a:off x="5120640" y="804672"/>
                <a:ext cx="6281928" cy="5248656"/>
              </a:xfrm>
            </p:spPr>
            <p:txBody>
              <a:bodyPr anchor="ctr">
                <a:normAutofit/>
              </a:bodyPr>
              <a:lstStyle/>
              <a:p>
                <a:r>
                  <a:rPr lang="en-US" sz="2000"/>
                  <a:t>We are trying to build a </a:t>
                </a:r>
                <a:r>
                  <a:rPr lang="en-US" sz="2000" b="1"/>
                  <a:t>model</a:t>
                </a:r>
                <a:r>
                  <a:rPr lang="en-US" sz="2000"/>
                  <a:t> that learns a </a:t>
                </a:r>
                <a:r>
                  <a:rPr lang="en-US" sz="2000" b="1"/>
                  <a:t>representation</a:t>
                </a:r>
                <a:r>
                  <a:rPr lang="en-US" sz="2000"/>
                  <a:t> </a:t>
                </a:r>
              </a:p>
              <a:p>
                <a:pPr marL="457200" lvl="1" indent="0">
                  <a:buNone/>
                </a:pPr>
                <a14:m>
                  <m:oMathPara xmlns:m="http://schemas.openxmlformats.org/officeDocument/2006/math">
                    <m:oMathParaPr>
                      <m:jc m:val="center"/>
                    </m:oMathParaPr>
                    <m:oMath xmlns:m="http://schemas.openxmlformats.org/officeDocument/2006/math">
                      <m:r>
                        <a:rPr lang="en-US" sz="2000" b="0" i="1">
                          <a:latin typeface="Cambria Math" panose="02040503050406030204" pitchFamily="18" charset="0"/>
                        </a:rPr>
                        <m:t>𝑦</m:t>
                      </m:r>
                      <m:r>
                        <a:rPr lang="en-US" sz="2000" b="0" i="1">
                          <a:latin typeface="Cambria Math" panose="02040503050406030204" pitchFamily="18" charset="0"/>
                        </a:rPr>
                        <m:t>=</m:t>
                      </m:r>
                      <m:sSup>
                        <m:sSupPr>
                          <m:ctrlPr>
                            <a:rPr lang="en-US" sz="2000" b="0" i="1">
                              <a:latin typeface="Cambria Math" panose="02040503050406030204" pitchFamily="18" charset="0"/>
                            </a:rPr>
                          </m:ctrlPr>
                        </m:sSupPr>
                        <m:e>
                          <m:r>
                            <a:rPr lang="en-US" sz="2000" b="0" i="1">
                              <a:latin typeface="Cambria Math" panose="02040503050406030204" pitchFamily="18" charset="0"/>
                            </a:rPr>
                            <m:t>𝑓</m:t>
                          </m:r>
                        </m:e>
                        <m:sup>
                          <m:r>
                            <a:rPr lang="en-US" sz="2000" b="0" i="1">
                              <a:latin typeface="Cambria Math" panose="02040503050406030204" pitchFamily="18" charset="0"/>
                            </a:rPr>
                            <m:t>∗</m:t>
                          </m:r>
                        </m:sup>
                      </m:sSup>
                      <m:r>
                        <a:rPr lang="en-US" sz="2000" b="0" i="1">
                          <a:latin typeface="Cambria Math" panose="02040503050406030204" pitchFamily="18" charset="0"/>
                        </a:rPr>
                        <m:t>(</m:t>
                      </m:r>
                      <m:r>
                        <a:rPr lang="en-US" sz="2000" b="0" i="1">
                          <a:latin typeface="Cambria Math" panose="02040503050406030204" pitchFamily="18" charset="0"/>
                        </a:rPr>
                        <m:t>𝑥</m:t>
                      </m:r>
                      <m:r>
                        <a:rPr lang="en-US" sz="2000" b="0" i="1">
                          <a:latin typeface="Cambria Math" panose="02040503050406030204" pitchFamily="18" charset="0"/>
                        </a:rPr>
                        <m:t>)</m:t>
                      </m:r>
                    </m:oMath>
                  </m:oMathPara>
                </a14:m>
                <a:endParaRPr lang="en-US" sz="2000"/>
              </a:p>
              <a:p>
                <a:r>
                  <a:rPr lang="en-US" sz="2000"/>
                  <a:t>Where y represents the classes (0,1) and x is a vector of numerical </a:t>
                </a:r>
                <a:r>
                  <a:rPr lang="en-US" sz="2000" b="1"/>
                  <a:t>input</a:t>
                </a:r>
                <a:r>
                  <a:rPr lang="en-US" sz="2000"/>
                  <a:t> features</a:t>
                </a:r>
              </a:p>
              <a:p>
                <a:r>
                  <a:rPr lang="en-US" sz="2000"/>
                  <a:t>The network has 1 hidden layer h whose output is</a:t>
                </a:r>
              </a:p>
              <a:p>
                <a:pPr marL="0" indent="0">
                  <a:buNone/>
                </a:pPr>
                <a14:m>
                  <m:oMathPara xmlns:m="http://schemas.openxmlformats.org/officeDocument/2006/math">
                    <m:oMathParaPr>
                      <m:jc m:val="center"/>
                    </m:oMathParaPr>
                    <m:oMath xmlns:m="http://schemas.openxmlformats.org/officeDocument/2006/math">
                      <m:r>
                        <a:rPr lang="en-US" sz="2000" b="0" i="1">
                          <a:latin typeface="Cambria Math" panose="02040503050406030204" pitchFamily="18" charset="0"/>
                        </a:rPr>
                        <m:t>h</m:t>
                      </m:r>
                      <m:r>
                        <a:rPr lang="en-US" sz="2000" b="0" i="1">
                          <a:latin typeface="Cambria Math" panose="02040503050406030204" pitchFamily="18" charset="0"/>
                        </a:rPr>
                        <m:t>=</m:t>
                      </m:r>
                      <m:r>
                        <a:rPr lang="en-US" sz="2000" b="0" i="1">
                          <a:latin typeface="Cambria Math" panose="02040503050406030204" pitchFamily="18" charset="0"/>
                        </a:rPr>
                        <m:t>𝑔</m:t>
                      </m:r>
                      <m:d>
                        <m:dPr>
                          <m:ctrlPr>
                            <a:rPr lang="en-US" sz="2000" b="0" i="1">
                              <a:latin typeface="Cambria Math" panose="02040503050406030204" pitchFamily="18" charset="0"/>
                            </a:rPr>
                          </m:ctrlPr>
                        </m:dPr>
                        <m:e>
                          <m:sSup>
                            <m:sSupPr>
                              <m:ctrlPr>
                                <a:rPr lang="en-US" sz="2000" b="0" i="1">
                                  <a:latin typeface="Cambria Math" panose="02040503050406030204" pitchFamily="18" charset="0"/>
                                </a:rPr>
                              </m:ctrlPr>
                            </m:sSupPr>
                            <m:e>
                              <m:r>
                                <a:rPr lang="en-US" sz="2000" b="0" i="1">
                                  <a:latin typeface="Cambria Math" panose="02040503050406030204" pitchFamily="18" charset="0"/>
                                </a:rPr>
                                <m:t>𝑊</m:t>
                              </m:r>
                            </m:e>
                            <m:sup>
                              <m:r>
                                <a:rPr lang="en-US" sz="2000" b="0" i="1">
                                  <a:latin typeface="Cambria Math" panose="02040503050406030204" pitchFamily="18" charset="0"/>
                                </a:rPr>
                                <m:t>𝑇</m:t>
                              </m:r>
                            </m:sup>
                          </m:sSup>
                          <m:r>
                            <a:rPr lang="en-US" sz="2000" b="0" i="1">
                              <a:latin typeface="Cambria Math" panose="02040503050406030204" pitchFamily="18" charset="0"/>
                            </a:rPr>
                            <m:t>𝑥</m:t>
                          </m:r>
                          <m:r>
                            <a:rPr lang="en-US" sz="2000" b="0" i="1">
                              <a:latin typeface="Cambria Math" panose="02040503050406030204" pitchFamily="18" charset="0"/>
                            </a:rPr>
                            <m:t>+</m:t>
                          </m:r>
                          <m:r>
                            <a:rPr lang="en-US" sz="2000" b="0" i="1">
                              <a:latin typeface="Cambria Math" panose="02040503050406030204" pitchFamily="18" charset="0"/>
                            </a:rPr>
                            <m:t>𝑐</m:t>
                          </m:r>
                        </m:e>
                      </m:d>
                    </m:oMath>
                  </m:oMathPara>
                </a14:m>
                <a:endParaRPr lang="en-US" sz="2000" b="0"/>
              </a:p>
              <a:p>
                <a:r>
                  <a:rPr lang="en-US" sz="2000"/>
                  <a:t>Where g is the </a:t>
                </a:r>
                <a:r>
                  <a:rPr lang="en-US" sz="2000" b="1"/>
                  <a:t>activation</a:t>
                </a:r>
                <a:r>
                  <a:rPr lang="en-US" sz="2000"/>
                  <a:t> function, c a bias vector and W the </a:t>
                </a:r>
                <a:r>
                  <a:rPr lang="en-US" sz="2000" b="1"/>
                  <a:t>weight matrix </a:t>
                </a:r>
                <a:r>
                  <a:rPr lang="en-US" sz="2000"/>
                  <a:t>from input i to neuron j</a:t>
                </a:r>
              </a:p>
              <a:p>
                <a:r>
                  <a:rPr lang="en-US" sz="2000"/>
                  <a:t>A model</a:t>
                </a:r>
                <a:r>
                  <a:rPr lang="en-US" sz="2000" b="1"/>
                  <a:t> </a:t>
                </a:r>
                <a:r>
                  <a:rPr lang="en-US" sz="2000"/>
                  <a:t>of the representation is then</a:t>
                </a:r>
              </a:p>
              <a:p>
                <a:pPr marL="0" indent="0">
                  <a:buNone/>
                </a:pPr>
                <a14:m>
                  <m:oMathPara xmlns:m="http://schemas.openxmlformats.org/officeDocument/2006/math">
                    <m:oMathParaPr>
                      <m:jc m:val="center"/>
                    </m:oMathParaPr>
                    <m:oMath xmlns:m="http://schemas.openxmlformats.org/officeDocument/2006/math">
                      <m:r>
                        <a:rPr lang="en-US" sz="2000" b="0" i="1">
                          <a:latin typeface="Cambria Math" panose="02040503050406030204" pitchFamily="18" charset="0"/>
                        </a:rPr>
                        <m:t>𝑦</m:t>
                      </m:r>
                      <m:r>
                        <a:rPr lang="en-US" sz="2000" b="0" i="1">
                          <a:latin typeface="Cambria Math" panose="02040503050406030204" pitchFamily="18" charset="0"/>
                        </a:rPr>
                        <m:t>=</m:t>
                      </m:r>
                      <m:r>
                        <a:rPr lang="en-US" sz="2000" b="0" i="1">
                          <a:latin typeface="Cambria Math" panose="02040503050406030204" pitchFamily="18" charset="0"/>
                        </a:rPr>
                        <m:t>𝑓</m:t>
                      </m:r>
                      <m:d>
                        <m:dPr>
                          <m:ctrlPr>
                            <a:rPr lang="en-US" sz="2000" b="0" i="1">
                              <a:latin typeface="Cambria Math" panose="02040503050406030204" pitchFamily="18" charset="0"/>
                            </a:rPr>
                          </m:ctrlPr>
                        </m:dPr>
                        <m:e>
                          <m:r>
                            <a:rPr lang="en-US" sz="2000" b="0" i="1">
                              <a:latin typeface="Cambria Math" panose="02040503050406030204" pitchFamily="18" charset="0"/>
                            </a:rPr>
                            <m:t>h</m:t>
                          </m:r>
                        </m:e>
                      </m:d>
                      <m:r>
                        <a:rPr lang="en-US" sz="2000" b="0" i="1">
                          <a:latin typeface="Cambria Math" panose="02040503050406030204" pitchFamily="18" charset="0"/>
                        </a:rPr>
                        <m:t>=</m:t>
                      </m:r>
                      <m:sSup>
                        <m:sSupPr>
                          <m:ctrlPr>
                            <a:rPr lang="en-US" sz="2000" b="0" i="1">
                              <a:latin typeface="Cambria Math" panose="02040503050406030204" pitchFamily="18" charset="0"/>
                            </a:rPr>
                          </m:ctrlPr>
                        </m:sSupPr>
                        <m:e>
                          <m:r>
                            <a:rPr lang="en-US" sz="2000" b="0" i="1">
                              <a:latin typeface="Cambria Math" panose="02040503050406030204" pitchFamily="18" charset="0"/>
                            </a:rPr>
                            <m:t>𝑤</m:t>
                          </m:r>
                        </m:e>
                        <m:sup>
                          <m:r>
                            <a:rPr lang="en-US" sz="2000" b="0" i="1">
                              <a:latin typeface="Cambria Math" panose="02040503050406030204" pitchFamily="18" charset="0"/>
                            </a:rPr>
                            <m:t>𝑇</m:t>
                          </m:r>
                        </m:sup>
                      </m:sSup>
                      <m:r>
                        <a:rPr lang="en-US" sz="2000" b="0" i="1">
                          <a:latin typeface="Cambria Math" panose="02040503050406030204" pitchFamily="18" charset="0"/>
                        </a:rPr>
                        <m:t>h</m:t>
                      </m:r>
                      <m:r>
                        <a:rPr lang="en-US" sz="2000" b="0" i="1">
                          <a:latin typeface="Cambria Math" panose="02040503050406030204" pitchFamily="18" charset="0"/>
                        </a:rPr>
                        <m:t>+</m:t>
                      </m:r>
                      <m:r>
                        <a:rPr lang="en-US" sz="2000" b="0" i="1">
                          <a:latin typeface="Cambria Math" panose="02040503050406030204" pitchFamily="18" charset="0"/>
                        </a:rPr>
                        <m:t>𝑏</m:t>
                      </m:r>
                      <m:r>
                        <a:rPr lang="en-US" sz="2000" b="0" i="1">
                          <a:latin typeface="Cambria Math" panose="02040503050406030204" pitchFamily="18" charset="0"/>
                        </a:rPr>
                        <m:t>=</m:t>
                      </m:r>
                      <m:sSup>
                        <m:sSupPr>
                          <m:ctrlPr>
                            <a:rPr lang="en-US" sz="2000" b="0" i="1">
                              <a:latin typeface="Cambria Math" panose="02040503050406030204" pitchFamily="18" charset="0"/>
                            </a:rPr>
                          </m:ctrlPr>
                        </m:sSupPr>
                        <m:e>
                          <m:r>
                            <a:rPr lang="en-US" sz="2000" b="0" i="1">
                              <a:latin typeface="Cambria Math" panose="02040503050406030204" pitchFamily="18" charset="0"/>
                            </a:rPr>
                            <m:t>𝑤</m:t>
                          </m:r>
                        </m:e>
                        <m:sup>
                          <m:r>
                            <a:rPr lang="en-US" sz="2000" b="0" i="1">
                              <a:latin typeface="Cambria Math" panose="02040503050406030204" pitchFamily="18" charset="0"/>
                            </a:rPr>
                            <m:t>𝑇</m:t>
                          </m:r>
                        </m:sup>
                      </m:sSup>
                      <m:r>
                        <a:rPr lang="en-US" sz="2000" b="0" i="1">
                          <a:latin typeface="Cambria Math" panose="02040503050406030204" pitchFamily="18" charset="0"/>
                        </a:rPr>
                        <m:t>𝑔</m:t>
                      </m:r>
                      <m:d>
                        <m:dPr>
                          <m:ctrlPr>
                            <a:rPr lang="en-US" sz="2000" b="0" i="1">
                              <a:latin typeface="Cambria Math" panose="02040503050406030204" pitchFamily="18" charset="0"/>
                            </a:rPr>
                          </m:ctrlPr>
                        </m:dPr>
                        <m:e>
                          <m:sSup>
                            <m:sSupPr>
                              <m:ctrlPr>
                                <a:rPr lang="en-US" sz="2000" b="0" i="1">
                                  <a:latin typeface="Cambria Math" panose="02040503050406030204" pitchFamily="18" charset="0"/>
                                </a:rPr>
                              </m:ctrlPr>
                            </m:sSupPr>
                            <m:e>
                              <m:r>
                                <a:rPr lang="en-US" sz="2000" b="0" i="1">
                                  <a:latin typeface="Cambria Math" panose="02040503050406030204" pitchFamily="18" charset="0"/>
                                </a:rPr>
                                <m:t>𝑊</m:t>
                              </m:r>
                            </m:e>
                            <m:sup>
                              <m:r>
                                <a:rPr lang="en-US" sz="2000" b="0" i="1">
                                  <a:latin typeface="Cambria Math" panose="02040503050406030204" pitchFamily="18" charset="0"/>
                                </a:rPr>
                                <m:t>𝑇</m:t>
                              </m:r>
                            </m:sup>
                          </m:sSup>
                          <m:r>
                            <a:rPr lang="en-US" sz="2000" b="0" i="1">
                              <a:latin typeface="Cambria Math" panose="02040503050406030204" pitchFamily="18" charset="0"/>
                            </a:rPr>
                            <m:t>𝑥</m:t>
                          </m:r>
                          <m:r>
                            <a:rPr lang="en-US" sz="2000" b="0" i="1">
                              <a:latin typeface="Cambria Math" panose="02040503050406030204" pitchFamily="18" charset="0"/>
                            </a:rPr>
                            <m:t>+</m:t>
                          </m:r>
                          <m:r>
                            <a:rPr lang="en-US" sz="2000" b="0" i="1">
                              <a:latin typeface="Cambria Math" panose="02040503050406030204" pitchFamily="18" charset="0"/>
                            </a:rPr>
                            <m:t>𝑐</m:t>
                          </m:r>
                        </m:e>
                      </m:d>
                      <m:r>
                        <a:rPr lang="en-US" sz="2000" b="0" i="1">
                          <a:latin typeface="Cambria Math" panose="02040503050406030204" pitchFamily="18" charset="0"/>
                        </a:rPr>
                        <m:t>+</m:t>
                      </m:r>
                      <m:r>
                        <a:rPr lang="en-US" sz="2000" b="0" i="1">
                          <a:latin typeface="Cambria Math" panose="02040503050406030204" pitchFamily="18" charset="0"/>
                        </a:rPr>
                        <m:t>𝑏</m:t>
                      </m:r>
                    </m:oMath>
                  </m:oMathPara>
                </a14:m>
                <a:endParaRPr lang="en-US" sz="2000" b="0"/>
              </a:p>
              <a:p>
                <a:r>
                  <a:rPr lang="en-US" sz="2000"/>
                  <a:t>Where w is the weight vector from hidden layer to output and b is a bias</a:t>
                </a:r>
              </a:p>
            </p:txBody>
          </p:sp>
        </mc:Choice>
        <mc:Fallback xmlns="">
          <p:sp>
            <p:nvSpPr>
              <p:cNvPr id="3" name="Content Placeholder 2">
                <a:extLst>
                  <a:ext uri="{FF2B5EF4-FFF2-40B4-BE49-F238E27FC236}">
                    <a16:creationId xmlns:a16="http://schemas.microsoft.com/office/drawing/2014/main" id="{D9AF522F-88CB-1341-ACA2-13EE87D6F617}"/>
                  </a:ext>
                </a:extLst>
              </p:cNvPr>
              <p:cNvSpPr>
                <a:spLocks noGrp="1" noRot="1" noChangeAspect="1" noMove="1" noResize="1" noEditPoints="1" noAdjustHandles="1" noChangeArrowheads="1" noChangeShapeType="1" noTextEdit="1"/>
              </p:cNvSpPr>
              <p:nvPr>
                <p:ph idx="1"/>
              </p:nvPr>
            </p:nvSpPr>
            <p:spPr>
              <a:xfrm>
                <a:off x="5120640" y="804672"/>
                <a:ext cx="6281928" cy="5248656"/>
              </a:xfrm>
              <a:blipFill>
                <a:blip r:embed="rId3"/>
                <a:stretch>
                  <a:fillRect l="-605" r="-1210"/>
                </a:stretch>
              </a:blipFill>
            </p:spPr>
            <p:txBody>
              <a:bodyPr/>
              <a:lstStyle/>
              <a:p>
                <a:r>
                  <a:rPr lang="en-US">
                    <a:noFill/>
                  </a:rPr>
                  <a:t> </a:t>
                </a:r>
              </a:p>
            </p:txBody>
          </p:sp>
        </mc:Fallback>
      </mc:AlternateContent>
    </p:spTree>
    <p:extLst>
      <p:ext uri="{BB962C8B-B14F-4D97-AF65-F5344CB8AC3E}">
        <p14:creationId xmlns:p14="http://schemas.microsoft.com/office/powerpoint/2010/main" val="862910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3"/>
          <p:cNvSpPr>
            <a:spLocks noGrp="1"/>
          </p:cNvSpPr>
          <p:nvPr>
            <p:ph idx="1"/>
          </p:nvPr>
        </p:nvSpPr>
        <p:spPr>
          <a:xfrm>
            <a:off x="659805" y="1219872"/>
            <a:ext cx="7771297" cy="862678"/>
          </a:xfrm>
        </p:spPr>
        <p:txBody>
          <a:bodyPr/>
          <a:lstStyle/>
          <a:p>
            <a:pPr marL="0" indent="0">
              <a:buNone/>
            </a:pPr>
            <a:r>
              <a:rPr lang="en-GB" altLang="en-US" sz="2400" dirty="0"/>
              <a:t>If </a:t>
            </a:r>
            <a:r>
              <a:rPr lang="en-GB" altLang="en-US" sz="2400" i="1" dirty="0"/>
              <a:t>f</a:t>
            </a:r>
            <a:r>
              <a:rPr lang="en-GB" altLang="en-US" sz="2400" dirty="0"/>
              <a:t>(</a:t>
            </a:r>
            <a:r>
              <a:rPr lang="en-GB" altLang="en-US" sz="2400" i="1" dirty="0"/>
              <a:t>x</a:t>
            </a:r>
            <a:r>
              <a:rPr lang="en-GB" altLang="en-US" sz="2400" dirty="0"/>
              <a:t>) is linear, the NN can </a:t>
            </a:r>
            <a:r>
              <a:rPr lang="en-GB" altLang="en-US" sz="2400" b="1" dirty="0"/>
              <a:t>only</a:t>
            </a:r>
            <a:r>
              <a:rPr lang="en-GB" altLang="en-US" sz="2400" dirty="0"/>
              <a:t> draw straight  decision boundaries (even if there are many layers of units)</a:t>
            </a:r>
          </a:p>
        </p:txBody>
      </p:sp>
      <p:pic>
        <p:nvPicPr>
          <p:cNvPr id="3174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7" y="2240927"/>
            <a:ext cx="4218977" cy="3096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a:xfrm>
            <a:off x="-36443" y="3347257"/>
            <a:ext cx="6857027" cy="884112"/>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Non-Linearity</a:t>
            </a:r>
          </a:p>
        </p:txBody>
      </p:sp>
      <p:pic>
        <p:nvPicPr>
          <p:cNvPr id="6" name="Picture 3">
            <a:extLst>
              <a:ext uri="{FF2B5EF4-FFF2-40B4-BE49-F238E27FC236}">
                <a16:creationId xmlns:a16="http://schemas.microsoft.com/office/drawing/2014/main" id="{5A72AE48-2CA4-184D-BE52-C7A22AC28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3868" y="2119409"/>
            <a:ext cx="4004694" cy="2938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reeform 7">
            <a:extLst>
              <a:ext uri="{FF2B5EF4-FFF2-40B4-BE49-F238E27FC236}">
                <a16:creationId xmlns:a16="http://schemas.microsoft.com/office/drawing/2014/main" id="{822F2835-B34C-8146-9C9D-9971239C6DB8}"/>
              </a:ext>
            </a:extLst>
          </p:cNvPr>
          <p:cNvSpPr/>
          <p:nvPr/>
        </p:nvSpPr>
        <p:spPr>
          <a:xfrm>
            <a:off x="6708839" y="2428223"/>
            <a:ext cx="4290404" cy="2001553"/>
          </a:xfrm>
          <a:custGeom>
            <a:avLst/>
            <a:gdLst>
              <a:gd name="connsiteX0" fmla="*/ 0 w 4291013"/>
              <a:gd name="connsiteY0" fmla="*/ 1209040 h 2001520"/>
              <a:gd name="connsiteX1" fmla="*/ 81280 w 4291013"/>
              <a:gd name="connsiteY1" fmla="*/ 1198880 h 2001520"/>
              <a:gd name="connsiteX2" fmla="*/ 101600 w 4291013"/>
              <a:gd name="connsiteY2" fmla="*/ 1259840 h 2001520"/>
              <a:gd name="connsiteX3" fmla="*/ 457200 w 4291013"/>
              <a:gd name="connsiteY3" fmla="*/ 1280160 h 2001520"/>
              <a:gd name="connsiteX4" fmla="*/ 518160 w 4291013"/>
              <a:gd name="connsiteY4" fmla="*/ 1290320 h 2001520"/>
              <a:gd name="connsiteX5" fmla="*/ 568960 w 4291013"/>
              <a:gd name="connsiteY5" fmla="*/ 1310640 h 2001520"/>
              <a:gd name="connsiteX6" fmla="*/ 741680 w 4291013"/>
              <a:gd name="connsiteY6" fmla="*/ 1402080 h 2001520"/>
              <a:gd name="connsiteX7" fmla="*/ 812800 w 4291013"/>
              <a:gd name="connsiteY7" fmla="*/ 1473200 h 2001520"/>
              <a:gd name="connsiteX8" fmla="*/ 894080 w 4291013"/>
              <a:gd name="connsiteY8" fmla="*/ 1524000 h 2001520"/>
              <a:gd name="connsiteX9" fmla="*/ 955040 w 4291013"/>
              <a:gd name="connsiteY9" fmla="*/ 1574800 h 2001520"/>
              <a:gd name="connsiteX10" fmla="*/ 995680 w 4291013"/>
              <a:gd name="connsiteY10" fmla="*/ 1605280 h 2001520"/>
              <a:gd name="connsiteX11" fmla="*/ 1026160 w 4291013"/>
              <a:gd name="connsiteY11" fmla="*/ 1645920 h 2001520"/>
              <a:gd name="connsiteX12" fmla="*/ 1066800 w 4291013"/>
              <a:gd name="connsiteY12" fmla="*/ 1666240 h 2001520"/>
              <a:gd name="connsiteX13" fmla="*/ 1097280 w 4291013"/>
              <a:gd name="connsiteY13" fmla="*/ 1686560 h 2001520"/>
              <a:gd name="connsiteX14" fmla="*/ 1107440 w 4291013"/>
              <a:gd name="connsiteY14" fmla="*/ 1717040 h 2001520"/>
              <a:gd name="connsiteX15" fmla="*/ 1026160 w 4291013"/>
              <a:gd name="connsiteY15" fmla="*/ 1767840 h 2001520"/>
              <a:gd name="connsiteX16" fmla="*/ 975360 w 4291013"/>
              <a:gd name="connsiteY16" fmla="*/ 1818640 h 2001520"/>
              <a:gd name="connsiteX17" fmla="*/ 914400 w 4291013"/>
              <a:gd name="connsiteY17" fmla="*/ 1899920 h 2001520"/>
              <a:gd name="connsiteX18" fmla="*/ 955040 w 4291013"/>
              <a:gd name="connsiteY18" fmla="*/ 1940560 h 2001520"/>
              <a:gd name="connsiteX19" fmla="*/ 1005840 w 4291013"/>
              <a:gd name="connsiteY19" fmla="*/ 1971040 h 2001520"/>
              <a:gd name="connsiteX20" fmla="*/ 1036320 w 4291013"/>
              <a:gd name="connsiteY20" fmla="*/ 1981200 h 2001520"/>
              <a:gd name="connsiteX21" fmla="*/ 1259840 w 4291013"/>
              <a:gd name="connsiteY21" fmla="*/ 2001520 h 2001520"/>
              <a:gd name="connsiteX22" fmla="*/ 1544320 w 4291013"/>
              <a:gd name="connsiteY22" fmla="*/ 1991360 h 2001520"/>
              <a:gd name="connsiteX23" fmla="*/ 1747520 w 4291013"/>
              <a:gd name="connsiteY23" fmla="*/ 1940560 h 2001520"/>
              <a:gd name="connsiteX24" fmla="*/ 1910080 w 4291013"/>
              <a:gd name="connsiteY24" fmla="*/ 1920240 h 2001520"/>
              <a:gd name="connsiteX25" fmla="*/ 2133600 w 4291013"/>
              <a:gd name="connsiteY25" fmla="*/ 1859280 h 2001520"/>
              <a:gd name="connsiteX26" fmla="*/ 2357120 w 4291013"/>
              <a:gd name="connsiteY26" fmla="*/ 1818640 h 2001520"/>
              <a:gd name="connsiteX27" fmla="*/ 2468880 w 4291013"/>
              <a:gd name="connsiteY27" fmla="*/ 1788160 h 2001520"/>
              <a:gd name="connsiteX28" fmla="*/ 2560320 w 4291013"/>
              <a:gd name="connsiteY28" fmla="*/ 1767840 h 2001520"/>
              <a:gd name="connsiteX29" fmla="*/ 2712720 w 4291013"/>
              <a:gd name="connsiteY29" fmla="*/ 1696720 h 2001520"/>
              <a:gd name="connsiteX30" fmla="*/ 2794000 w 4291013"/>
              <a:gd name="connsiteY30" fmla="*/ 1656080 h 2001520"/>
              <a:gd name="connsiteX31" fmla="*/ 2875280 w 4291013"/>
              <a:gd name="connsiteY31" fmla="*/ 1564640 h 2001520"/>
              <a:gd name="connsiteX32" fmla="*/ 2885440 w 4291013"/>
              <a:gd name="connsiteY32" fmla="*/ 1513840 h 2001520"/>
              <a:gd name="connsiteX33" fmla="*/ 2915920 w 4291013"/>
              <a:gd name="connsiteY33" fmla="*/ 1422400 h 2001520"/>
              <a:gd name="connsiteX34" fmla="*/ 2905760 w 4291013"/>
              <a:gd name="connsiteY34" fmla="*/ 1341120 h 2001520"/>
              <a:gd name="connsiteX35" fmla="*/ 2804160 w 4291013"/>
              <a:gd name="connsiteY35" fmla="*/ 1310640 h 2001520"/>
              <a:gd name="connsiteX36" fmla="*/ 2702560 w 4291013"/>
              <a:gd name="connsiteY36" fmla="*/ 1249680 h 2001520"/>
              <a:gd name="connsiteX37" fmla="*/ 2641600 w 4291013"/>
              <a:gd name="connsiteY37" fmla="*/ 1219200 h 2001520"/>
              <a:gd name="connsiteX38" fmla="*/ 2600960 w 4291013"/>
              <a:gd name="connsiteY38" fmla="*/ 1178560 h 2001520"/>
              <a:gd name="connsiteX39" fmla="*/ 2550160 w 4291013"/>
              <a:gd name="connsiteY39" fmla="*/ 1137920 h 2001520"/>
              <a:gd name="connsiteX40" fmla="*/ 2377440 w 4291013"/>
              <a:gd name="connsiteY40" fmla="*/ 1046480 h 2001520"/>
              <a:gd name="connsiteX41" fmla="*/ 2326640 w 4291013"/>
              <a:gd name="connsiteY41" fmla="*/ 1036320 h 2001520"/>
              <a:gd name="connsiteX42" fmla="*/ 2286000 w 4291013"/>
              <a:gd name="connsiteY42" fmla="*/ 1016000 h 2001520"/>
              <a:gd name="connsiteX43" fmla="*/ 2448560 w 4291013"/>
              <a:gd name="connsiteY43" fmla="*/ 944880 h 2001520"/>
              <a:gd name="connsiteX44" fmla="*/ 2529840 w 4291013"/>
              <a:gd name="connsiteY44" fmla="*/ 904240 h 2001520"/>
              <a:gd name="connsiteX45" fmla="*/ 2661920 w 4291013"/>
              <a:gd name="connsiteY45" fmla="*/ 822960 h 2001520"/>
              <a:gd name="connsiteX46" fmla="*/ 2753360 w 4291013"/>
              <a:gd name="connsiteY46" fmla="*/ 782320 h 2001520"/>
              <a:gd name="connsiteX47" fmla="*/ 2956560 w 4291013"/>
              <a:gd name="connsiteY47" fmla="*/ 650240 h 2001520"/>
              <a:gd name="connsiteX48" fmla="*/ 3007360 w 4291013"/>
              <a:gd name="connsiteY48" fmla="*/ 619760 h 2001520"/>
              <a:gd name="connsiteX49" fmla="*/ 3119120 w 4291013"/>
              <a:gd name="connsiteY49" fmla="*/ 568960 h 2001520"/>
              <a:gd name="connsiteX50" fmla="*/ 3159760 w 4291013"/>
              <a:gd name="connsiteY50" fmla="*/ 558800 h 2001520"/>
              <a:gd name="connsiteX51" fmla="*/ 3454400 w 4291013"/>
              <a:gd name="connsiteY51" fmla="*/ 325120 h 2001520"/>
              <a:gd name="connsiteX52" fmla="*/ 3576320 w 4291013"/>
              <a:gd name="connsiteY52" fmla="*/ 264160 h 2001520"/>
              <a:gd name="connsiteX53" fmla="*/ 3688080 w 4291013"/>
              <a:gd name="connsiteY53" fmla="*/ 193040 h 2001520"/>
              <a:gd name="connsiteX54" fmla="*/ 3779520 w 4291013"/>
              <a:gd name="connsiteY54" fmla="*/ 152400 h 2001520"/>
              <a:gd name="connsiteX55" fmla="*/ 3870960 w 4291013"/>
              <a:gd name="connsiteY55" fmla="*/ 101600 h 2001520"/>
              <a:gd name="connsiteX56" fmla="*/ 3921760 w 4291013"/>
              <a:gd name="connsiteY56" fmla="*/ 81280 h 2001520"/>
              <a:gd name="connsiteX57" fmla="*/ 4074160 w 4291013"/>
              <a:gd name="connsiteY57" fmla="*/ 40640 h 2001520"/>
              <a:gd name="connsiteX58" fmla="*/ 4155440 w 4291013"/>
              <a:gd name="connsiteY58" fmla="*/ 30480 h 2001520"/>
              <a:gd name="connsiteX59" fmla="*/ 4206240 w 4291013"/>
              <a:gd name="connsiteY59" fmla="*/ 20320 h 2001520"/>
              <a:gd name="connsiteX60" fmla="*/ 4277360 w 4291013"/>
              <a:gd name="connsiteY60" fmla="*/ 0 h 20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91013" h="2001520">
                <a:moveTo>
                  <a:pt x="0" y="1209040"/>
                </a:moveTo>
                <a:cubicBezTo>
                  <a:pt x="27093" y="1205653"/>
                  <a:pt x="56858" y="1186669"/>
                  <a:pt x="81280" y="1198880"/>
                </a:cubicBezTo>
                <a:cubicBezTo>
                  <a:pt x="100438" y="1208459"/>
                  <a:pt x="80216" y="1258618"/>
                  <a:pt x="101600" y="1259840"/>
                </a:cubicBezTo>
                <a:lnTo>
                  <a:pt x="457200" y="1280160"/>
                </a:lnTo>
                <a:cubicBezTo>
                  <a:pt x="477520" y="1283547"/>
                  <a:pt x="498286" y="1284900"/>
                  <a:pt x="518160" y="1290320"/>
                </a:cubicBezTo>
                <a:cubicBezTo>
                  <a:pt x="535755" y="1295119"/>
                  <a:pt x="552197" y="1303456"/>
                  <a:pt x="568960" y="1310640"/>
                </a:cubicBezTo>
                <a:cubicBezTo>
                  <a:pt x="630549" y="1337035"/>
                  <a:pt x="688675" y="1359676"/>
                  <a:pt x="741680" y="1402080"/>
                </a:cubicBezTo>
                <a:cubicBezTo>
                  <a:pt x="767860" y="1423024"/>
                  <a:pt x="786620" y="1452256"/>
                  <a:pt x="812800" y="1473200"/>
                </a:cubicBezTo>
                <a:cubicBezTo>
                  <a:pt x="837749" y="1493159"/>
                  <a:pt x="868081" y="1505430"/>
                  <a:pt x="894080" y="1524000"/>
                </a:cubicBezTo>
                <a:cubicBezTo>
                  <a:pt x="915604" y="1539374"/>
                  <a:pt x="934385" y="1558276"/>
                  <a:pt x="955040" y="1574800"/>
                </a:cubicBezTo>
                <a:cubicBezTo>
                  <a:pt x="968263" y="1585378"/>
                  <a:pt x="983706" y="1593306"/>
                  <a:pt x="995680" y="1605280"/>
                </a:cubicBezTo>
                <a:cubicBezTo>
                  <a:pt x="1007654" y="1617254"/>
                  <a:pt x="1013303" y="1634900"/>
                  <a:pt x="1026160" y="1645920"/>
                </a:cubicBezTo>
                <a:cubicBezTo>
                  <a:pt x="1037659" y="1655777"/>
                  <a:pt x="1053650" y="1658726"/>
                  <a:pt x="1066800" y="1666240"/>
                </a:cubicBezTo>
                <a:cubicBezTo>
                  <a:pt x="1077402" y="1672298"/>
                  <a:pt x="1087120" y="1679787"/>
                  <a:pt x="1097280" y="1686560"/>
                </a:cubicBezTo>
                <a:cubicBezTo>
                  <a:pt x="1100667" y="1696720"/>
                  <a:pt x="1114492" y="1708980"/>
                  <a:pt x="1107440" y="1717040"/>
                </a:cubicBezTo>
                <a:cubicBezTo>
                  <a:pt x="1086401" y="1741085"/>
                  <a:pt x="1048752" y="1745248"/>
                  <a:pt x="1026160" y="1767840"/>
                </a:cubicBezTo>
                <a:cubicBezTo>
                  <a:pt x="1009227" y="1784773"/>
                  <a:pt x="990829" y="1800359"/>
                  <a:pt x="975360" y="1818640"/>
                </a:cubicBezTo>
                <a:cubicBezTo>
                  <a:pt x="953484" y="1844493"/>
                  <a:pt x="914400" y="1899920"/>
                  <a:pt x="914400" y="1899920"/>
                </a:cubicBezTo>
                <a:cubicBezTo>
                  <a:pt x="930656" y="1948688"/>
                  <a:pt x="911691" y="1918885"/>
                  <a:pt x="955040" y="1940560"/>
                </a:cubicBezTo>
                <a:cubicBezTo>
                  <a:pt x="972703" y="1949391"/>
                  <a:pt x="988177" y="1962209"/>
                  <a:pt x="1005840" y="1971040"/>
                </a:cubicBezTo>
                <a:cubicBezTo>
                  <a:pt x="1015419" y="1975829"/>
                  <a:pt x="1025930" y="1978603"/>
                  <a:pt x="1036320" y="1981200"/>
                </a:cubicBezTo>
                <a:cubicBezTo>
                  <a:pt x="1115596" y="2001019"/>
                  <a:pt x="1163651" y="1995862"/>
                  <a:pt x="1259840" y="2001520"/>
                </a:cubicBezTo>
                <a:cubicBezTo>
                  <a:pt x="1354667" y="1998133"/>
                  <a:pt x="1450166" y="2003129"/>
                  <a:pt x="1544320" y="1991360"/>
                </a:cubicBezTo>
                <a:cubicBezTo>
                  <a:pt x="1613599" y="1982700"/>
                  <a:pt x="1678241" y="1949220"/>
                  <a:pt x="1747520" y="1940560"/>
                </a:cubicBezTo>
                <a:lnTo>
                  <a:pt x="1910080" y="1920240"/>
                </a:lnTo>
                <a:cubicBezTo>
                  <a:pt x="1984587" y="1899920"/>
                  <a:pt x="2058293" y="1876395"/>
                  <a:pt x="2133600" y="1859280"/>
                </a:cubicBezTo>
                <a:cubicBezTo>
                  <a:pt x="2207445" y="1842497"/>
                  <a:pt x="2283040" y="1834354"/>
                  <a:pt x="2357120" y="1818640"/>
                </a:cubicBezTo>
                <a:cubicBezTo>
                  <a:pt x="2394893" y="1810627"/>
                  <a:pt x="2431419" y="1797525"/>
                  <a:pt x="2468880" y="1788160"/>
                </a:cubicBezTo>
                <a:cubicBezTo>
                  <a:pt x="2499171" y="1780587"/>
                  <a:pt x="2530365" y="1776650"/>
                  <a:pt x="2560320" y="1767840"/>
                </a:cubicBezTo>
                <a:cubicBezTo>
                  <a:pt x="2647282" y="1742263"/>
                  <a:pt x="2635239" y="1738043"/>
                  <a:pt x="2712720" y="1696720"/>
                </a:cubicBezTo>
                <a:cubicBezTo>
                  <a:pt x="2739448" y="1682465"/>
                  <a:pt x="2769095" y="1673322"/>
                  <a:pt x="2794000" y="1656080"/>
                </a:cubicBezTo>
                <a:cubicBezTo>
                  <a:pt x="2826642" y="1633481"/>
                  <a:pt x="2851738" y="1596030"/>
                  <a:pt x="2875280" y="1564640"/>
                </a:cubicBezTo>
                <a:cubicBezTo>
                  <a:pt x="2878667" y="1547707"/>
                  <a:pt x="2879979" y="1530223"/>
                  <a:pt x="2885440" y="1513840"/>
                </a:cubicBezTo>
                <a:cubicBezTo>
                  <a:pt x="2927504" y="1387647"/>
                  <a:pt x="2886803" y="1567986"/>
                  <a:pt x="2915920" y="1422400"/>
                </a:cubicBezTo>
                <a:cubicBezTo>
                  <a:pt x="2912533" y="1395307"/>
                  <a:pt x="2921418" y="1363488"/>
                  <a:pt x="2905760" y="1341120"/>
                </a:cubicBezTo>
                <a:cubicBezTo>
                  <a:pt x="2900513" y="1333624"/>
                  <a:pt x="2820623" y="1314756"/>
                  <a:pt x="2804160" y="1310640"/>
                </a:cubicBezTo>
                <a:cubicBezTo>
                  <a:pt x="2770293" y="1290320"/>
                  <a:pt x="2737885" y="1267343"/>
                  <a:pt x="2702560" y="1249680"/>
                </a:cubicBezTo>
                <a:cubicBezTo>
                  <a:pt x="2682240" y="1239520"/>
                  <a:pt x="2660212" y="1232228"/>
                  <a:pt x="2641600" y="1219200"/>
                </a:cubicBezTo>
                <a:cubicBezTo>
                  <a:pt x="2625905" y="1208214"/>
                  <a:pt x="2615279" y="1191288"/>
                  <a:pt x="2600960" y="1178560"/>
                </a:cubicBezTo>
                <a:cubicBezTo>
                  <a:pt x="2584752" y="1164153"/>
                  <a:pt x="2567925" y="1150356"/>
                  <a:pt x="2550160" y="1137920"/>
                </a:cubicBezTo>
                <a:cubicBezTo>
                  <a:pt x="2514749" y="1113132"/>
                  <a:pt x="2391967" y="1049385"/>
                  <a:pt x="2377440" y="1046480"/>
                </a:cubicBezTo>
                <a:lnTo>
                  <a:pt x="2326640" y="1036320"/>
                </a:lnTo>
                <a:cubicBezTo>
                  <a:pt x="2313093" y="1029547"/>
                  <a:pt x="2279227" y="1029547"/>
                  <a:pt x="2286000" y="1016000"/>
                </a:cubicBezTo>
                <a:cubicBezTo>
                  <a:pt x="2301795" y="984409"/>
                  <a:pt x="2429142" y="954589"/>
                  <a:pt x="2448560" y="944880"/>
                </a:cubicBezTo>
                <a:cubicBezTo>
                  <a:pt x="2475653" y="931333"/>
                  <a:pt x="2503540" y="919269"/>
                  <a:pt x="2529840" y="904240"/>
                </a:cubicBezTo>
                <a:cubicBezTo>
                  <a:pt x="2642513" y="839856"/>
                  <a:pt x="2537180" y="885330"/>
                  <a:pt x="2661920" y="822960"/>
                </a:cubicBezTo>
                <a:cubicBezTo>
                  <a:pt x="2691753" y="808043"/>
                  <a:pt x="2722880" y="795867"/>
                  <a:pt x="2753360" y="782320"/>
                </a:cubicBezTo>
                <a:cubicBezTo>
                  <a:pt x="2874564" y="661116"/>
                  <a:pt x="2746631" y="776197"/>
                  <a:pt x="2956560" y="650240"/>
                </a:cubicBezTo>
                <a:cubicBezTo>
                  <a:pt x="2973493" y="640080"/>
                  <a:pt x="2990024" y="629216"/>
                  <a:pt x="3007360" y="619760"/>
                </a:cubicBezTo>
                <a:cubicBezTo>
                  <a:pt x="3039928" y="601996"/>
                  <a:pt x="3083114" y="580962"/>
                  <a:pt x="3119120" y="568960"/>
                </a:cubicBezTo>
                <a:cubicBezTo>
                  <a:pt x="3132367" y="564544"/>
                  <a:pt x="3146213" y="562187"/>
                  <a:pt x="3159760" y="558800"/>
                </a:cubicBezTo>
                <a:cubicBezTo>
                  <a:pt x="3171384" y="549113"/>
                  <a:pt x="3398421" y="353110"/>
                  <a:pt x="3454400" y="325120"/>
                </a:cubicBezTo>
                <a:cubicBezTo>
                  <a:pt x="3495040" y="304800"/>
                  <a:pt x="3536764" y="286518"/>
                  <a:pt x="3576320" y="264160"/>
                </a:cubicBezTo>
                <a:cubicBezTo>
                  <a:pt x="3614761" y="242432"/>
                  <a:pt x="3649389" y="214320"/>
                  <a:pt x="3688080" y="193040"/>
                </a:cubicBezTo>
                <a:cubicBezTo>
                  <a:pt x="3717306" y="176966"/>
                  <a:pt x="3749235" y="166378"/>
                  <a:pt x="3779520" y="152400"/>
                </a:cubicBezTo>
                <a:cubicBezTo>
                  <a:pt x="3906719" y="93693"/>
                  <a:pt x="3717343" y="178408"/>
                  <a:pt x="3870960" y="101600"/>
                </a:cubicBezTo>
                <a:cubicBezTo>
                  <a:pt x="3887272" y="93444"/>
                  <a:pt x="3904620" y="87513"/>
                  <a:pt x="3921760" y="81280"/>
                </a:cubicBezTo>
                <a:cubicBezTo>
                  <a:pt x="3971240" y="63287"/>
                  <a:pt x="4022023" y="48661"/>
                  <a:pt x="4074160" y="40640"/>
                </a:cubicBezTo>
                <a:cubicBezTo>
                  <a:pt x="4101147" y="36488"/>
                  <a:pt x="4128453" y="34632"/>
                  <a:pt x="4155440" y="30480"/>
                </a:cubicBezTo>
                <a:cubicBezTo>
                  <a:pt x="4172508" y="27854"/>
                  <a:pt x="4189172" y="22946"/>
                  <a:pt x="4206240" y="20320"/>
                </a:cubicBezTo>
                <a:cubicBezTo>
                  <a:pt x="4290122" y="7415"/>
                  <a:pt x="4307204" y="29844"/>
                  <a:pt x="427736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Tree>
    <p:extLst>
      <p:ext uri="{BB962C8B-B14F-4D97-AF65-F5344CB8AC3E}">
        <p14:creationId xmlns:p14="http://schemas.microsoft.com/office/powerpoint/2010/main" val="2873570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451157E9-B02E-E14C-B794-3802C7A9FFC4}"/>
              </a:ext>
            </a:extLst>
          </p:cNvPr>
          <p:cNvSpPr>
            <a:spLocks noGrp="1"/>
          </p:cNvSpPr>
          <p:nvPr>
            <p:ph type="title"/>
          </p:nvPr>
        </p:nvSpPr>
        <p:spPr>
          <a:xfrm>
            <a:off x="904877" y="2415322"/>
            <a:ext cx="3451730" cy="2399869"/>
          </a:xfrm>
        </p:spPr>
        <p:txBody>
          <a:bodyPr>
            <a:normAutofit/>
          </a:bodyPr>
          <a:lstStyle/>
          <a:p>
            <a:pPr algn="ctr"/>
            <a:r>
              <a:rPr lang="en-US" sz="4000" dirty="0">
                <a:solidFill>
                  <a:srgbClr val="FFFFFF"/>
                </a:solidFill>
              </a:rPr>
              <a:t>Activation</a:t>
            </a:r>
          </a:p>
        </p:txBody>
      </p:sp>
      <p:sp>
        <p:nvSpPr>
          <p:cNvPr id="3" name="Content Placeholder 2">
            <a:extLst>
              <a:ext uri="{FF2B5EF4-FFF2-40B4-BE49-F238E27FC236}">
                <a16:creationId xmlns:a16="http://schemas.microsoft.com/office/drawing/2014/main" id="{77E3AA04-929D-314F-B8D0-C71F6E88CE13}"/>
              </a:ext>
            </a:extLst>
          </p:cNvPr>
          <p:cNvSpPr>
            <a:spLocks noGrp="1"/>
          </p:cNvSpPr>
          <p:nvPr>
            <p:ph idx="1"/>
          </p:nvPr>
        </p:nvSpPr>
        <p:spPr>
          <a:xfrm>
            <a:off x="5120640" y="804672"/>
            <a:ext cx="6281928" cy="5248656"/>
          </a:xfrm>
        </p:spPr>
        <p:txBody>
          <a:bodyPr anchor="ctr">
            <a:normAutofit/>
          </a:bodyPr>
          <a:lstStyle/>
          <a:p>
            <a:r>
              <a:rPr lang="en-US" sz="2000"/>
              <a:t>Linear Units for gaussian output distributions</a:t>
            </a:r>
          </a:p>
          <a:p>
            <a:pPr lvl="1"/>
            <a:r>
              <a:rPr lang="en-US" sz="2000"/>
              <a:t>Used for regression problems</a:t>
            </a:r>
          </a:p>
          <a:p>
            <a:r>
              <a:rPr lang="en-US" sz="2000"/>
              <a:t>Sigmoid Units for Bernoulli output distributions</a:t>
            </a:r>
          </a:p>
          <a:p>
            <a:pPr lvl="1"/>
            <a:r>
              <a:rPr lang="en-US" sz="2000"/>
              <a:t>Used for binary classification, where we predict P(y=1|x)</a:t>
            </a:r>
          </a:p>
          <a:p>
            <a:r>
              <a:rPr lang="en-US" sz="2000"/>
              <a:t>Softmax Units for multi-Bernoulli output distributions</a:t>
            </a:r>
          </a:p>
          <a:p>
            <a:pPr lvl="1"/>
            <a:r>
              <a:rPr lang="en-US" sz="2000"/>
              <a:t>Used for multi-class classification, winner-take-all</a:t>
            </a:r>
          </a:p>
          <a:p>
            <a:r>
              <a:rPr lang="en-US" sz="2000"/>
              <a:t>Rectified Linear Units (ReLU) for hidden layers</a:t>
            </a:r>
          </a:p>
          <a:p>
            <a:pPr lvl="1"/>
            <a:r>
              <a:rPr lang="en-US" sz="2000"/>
              <a:t>Default choice, other possible but not often recommended</a:t>
            </a:r>
          </a:p>
        </p:txBody>
      </p:sp>
    </p:spTree>
    <p:extLst>
      <p:ext uri="{BB962C8B-B14F-4D97-AF65-F5344CB8AC3E}">
        <p14:creationId xmlns:p14="http://schemas.microsoft.com/office/powerpoint/2010/main" val="2015429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287307" y="759778"/>
            <a:ext cx="11655840" cy="684156"/>
          </a:xfrm>
          <a:prstGeom prst="rect">
            <a:avLst/>
          </a:prstGeom>
        </p:spPr>
        <p:txBody>
          <a:bodyPr/>
          <a:lstStyle>
            <a:lvl1pPr algn="l" rtl="0" eaLnBrk="1" fontAlgn="base" hangingPunct="1">
              <a:lnSpc>
                <a:spcPct val="83000"/>
              </a:lnSpc>
              <a:spcBef>
                <a:spcPct val="0"/>
              </a:spcBef>
              <a:spcAft>
                <a:spcPct val="0"/>
              </a:spcAft>
              <a:defRPr sz="3600" b="1">
                <a:solidFill>
                  <a:srgbClr val="FF6534"/>
                </a:solidFill>
                <a:latin typeface="+mj-lt"/>
                <a:ea typeface="ＭＳ Ｐゴシック" pitchFamily="-112" charset="-128"/>
                <a:cs typeface="ＭＳ Ｐゴシック" pitchFamily="-112" charset="-128"/>
              </a:defRPr>
            </a:lvl1pPr>
            <a:lvl2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2pPr>
            <a:lvl3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3pPr>
            <a:lvl4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4pPr>
            <a:lvl5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a:lstStyle>
          <a:p>
            <a:r>
              <a:rPr lang="en-US" sz="3921" b="0" kern="0" dirty="0">
                <a:solidFill>
                  <a:schemeClr val="tx1"/>
                </a:solidFill>
                <a:latin typeface="Calibri Light" panose="020F0302020204030204" pitchFamily="34" charset="0"/>
                <a:cs typeface="Calibri Light" panose="020F0302020204030204" pitchFamily="34" charset="0"/>
              </a:rPr>
              <a:t>Common Activation Functions</a:t>
            </a:r>
          </a:p>
        </p:txBody>
      </p:sp>
      <mc:AlternateContent xmlns:mc="http://schemas.openxmlformats.org/markup-compatibility/2006" xmlns:a14="http://schemas.microsoft.com/office/drawing/2010/main">
        <mc:Choice Requires="a14">
          <p:sp>
            <p:nvSpPr>
              <p:cNvPr id="3" name="Text Placeholder 5"/>
              <p:cNvSpPr txBox="1">
                <a:spLocks/>
              </p:cNvSpPr>
              <p:nvPr/>
            </p:nvSpPr>
            <p:spPr>
              <a:xfrm>
                <a:off x="394913" y="1734584"/>
                <a:ext cx="5638335" cy="44600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1"/>
                    </a:solidFill>
                    <a:latin typeface="Calibri Light" panose="020F0302020204030204" pitchFamily="34" charset="0"/>
                    <a:cs typeface="Calibri Light" panose="020F0302020204030204" pitchFamily="34" charset="0"/>
                  </a:rPr>
                  <a:t>     Logistic Sigmoid</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Output between [0, 1]</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y = </a:t>
                </a:r>
                <a14:m>
                  <m:oMath xmlns:m="http://schemas.openxmlformats.org/officeDocument/2006/math">
                    <m:r>
                      <a:rPr lang="en-US" sz="1867"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oMath>
                </a14:m>
                <a:r>
                  <a:rPr lang="en-US" sz="1867" dirty="0">
                    <a:solidFill>
                      <a:schemeClr val="tx1"/>
                    </a:solidFill>
                    <a:latin typeface="Calibri Light" panose="020F0302020204030204" pitchFamily="34" charset="0"/>
                    <a:cs typeface="Calibri Light" panose="020F0302020204030204" pitchFamily="34" charset="0"/>
                  </a:rPr>
                  <a:t>1.0 / (1.0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Note </a:t>
                </a:r>
                <a14:m>
                  <m:oMath xmlns:m="http://schemas.openxmlformats.org/officeDocument/2006/math">
                    <m:sSup>
                      <m:sSup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867"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e>
                      <m:sup>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up>
                    </m:sSup>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e>
                    </m:d>
                  </m:oMath>
                </a14:m>
                <a:endParaRPr lang="en-US" sz="1867" b="0" dirty="0">
                  <a:solidFill>
                    <a:schemeClr val="tx1"/>
                  </a:solidFill>
                  <a:latin typeface="Calibri Light" panose="020F0302020204030204" pitchFamily="34" charset="0"/>
                  <a:ea typeface="Cambria Math" panose="02040503050406030204" pitchFamily="18" charset="0"/>
                  <a:cs typeface="Calibri Light" panose="020F0302020204030204" pitchFamily="34" charset="0"/>
                </a:endParaRPr>
              </a:p>
              <a:p>
                <a:pPr marL="336170" lvl="1" indent="0">
                  <a:buNone/>
                </a:pPr>
                <a:endParaRPr lang="en-US" sz="1867" dirty="0">
                  <a:solidFill>
                    <a:schemeClr val="tx1"/>
                  </a:solidFill>
                  <a:latin typeface="Calibri Light" panose="020F0302020204030204" pitchFamily="34" charset="0"/>
                  <a:cs typeface="Calibri Light" panose="020F0302020204030204" pitchFamily="34" charset="0"/>
                </a:endParaRPr>
              </a:p>
              <a:p>
                <a:pPr marL="336170" lvl="1" indent="0">
                  <a:buNone/>
                </a:pPr>
                <a:r>
                  <a:rPr lang="en-US" sz="2400" dirty="0">
                    <a:solidFill>
                      <a:schemeClr val="tx1"/>
                    </a:solidFill>
                    <a:latin typeface="Calibri Light" panose="020F0302020204030204" pitchFamily="34" charset="0"/>
                    <a:cs typeface="Calibri Light" panose="020F0302020204030204" pitchFamily="34" charset="0"/>
                  </a:rPr>
                  <a:t>Hyperbolic Tangent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Output between [-1, +1]</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y = tanh(x)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Note tanh’(x)=(1+tanh(x))(1-tanh(x))</a:t>
                </a:r>
              </a:p>
              <a:p>
                <a:pPr marL="336170" lvl="1" indent="0">
                  <a:buNone/>
                </a:pPr>
                <a:endParaRPr lang="en-US" sz="1867" dirty="0">
                  <a:solidFill>
                    <a:schemeClr val="tx1"/>
                  </a:solidFill>
                  <a:latin typeface="Calibri Light" panose="020F0302020204030204" pitchFamily="34" charset="0"/>
                  <a:cs typeface="Calibri Light" panose="020F0302020204030204" pitchFamily="34" charset="0"/>
                </a:endParaRPr>
              </a:p>
              <a:p>
                <a:pPr marL="0" indent="0">
                  <a:buNone/>
                </a:pPr>
                <a:r>
                  <a:rPr lang="en-US" sz="2400" dirty="0">
                    <a:solidFill>
                      <a:schemeClr val="tx1"/>
                    </a:solidFill>
                    <a:latin typeface="Calibri Light" panose="020F0302020204030204" pitchFamily="34" charset="0"/>
                    <a:cs typeface="Calibri Light" panose="020F0302020204030204" pitchFamily="34" charset="0"/>
                  </a:rPr>
                  <a:t>     </a:t>
                </a:r>
                <a:endParaRPr lang="en-US" sz="1961" dirty="0">
                  <a:solidFill>
                    <a:schemeClr val="tx1"/>
                  </a:solidFill>
                  <a:latin typeface="Calibri Light" panose="020F0302020204030204" pitchFamily="34" charset="0"/>
                  <a:cs typeface="Calibri Light" panose="020F0302020204030204" pitchFamily="34" charset="0"/>
                </a:endParaRPr>
              </a:p>
            </p:txBody>
          </p:sp>
        </mc:Choice>
        <mc:Fallback xmlns="">
          <p:sp>
            <p:nvSpPr>
              <p:cNvPr id="3" name="Text Placeholder 5"/>
              <p:cNvSpPr txBox="1">
                <a:spLocks noRot="1" noChangeAspect="1" noMove="1" noResize="1" noEditPoints="1" noAdjustHandles="1" noChangeArrowheads="1" noChangeShapeType="1" noTextEdit="1"/>
              </p:cNvSpPr>
              <p:nvPr/>
            </p:nvSpPr>
            <p:spPr>
              <a:xfrm>
                <a:off x="394913" y="1734584"/>
                <a:ext cx="5638335" cy="4460029"/>
              </a:xfrm>
              <a:prstGeom prst="rect">
                <a:avLst/>
              </a:prstGeom>
              <a:blipFill>
                <a:blip r:embed="rId3"/>
                <a:stretch>
                  <a:fillRect t="-1705"/>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1549" y="2014643"/>
            <a:ext cx="5509824" cy="3320205"/>
          </a:xfrm>
          <a:prstGeom prst="rect">
            <a:avLst/>
          </a:prstGeom>
        </p:spPr>
      </p:pic>
    </p:spTree>
    <p:extLst>
      <p:ext uri="{BB962C8B-B14F-4D97-AF65-F5344CB8AC3E}">
        <p14:creationId xmlns:p14="http://schemas.microsoft.com/office/powerpoint/2010/main" val="2419411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18F66-F387-C848-9EC2-DD0FEBC77076}"/>
              </a:ext>
            </a:extLst>
          </p:cNvPr>
          <p:cNvSpPr>
            <a:spLocks noGrp="1"/>
          </p:cNvSpPr>
          <p:nvPr>
            <p:ph type="title"/>
          </p:nvPr>
        </p:nvSpPr>
        <p:spPr/>
        <p:txBody>
          <a:bodyPr/>
          <a:lstStyle/>
          <a:p>
            <a:r>
              <a:rPr lang="en-US" dirty="0"/>
              <a:t>Rectified Linear Unit (</a:t>
            </a:r>
            <a:r>
              <a:rPr lang="en-US" dirty="0" err="1"/>
              <a:t>ReLU</a:t>
            </a:r>
            <a:r>
              <a:rPr lang="en-US" dirty="0"/>
              <a:t>)</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39B20476-9DAB-CA43-A2C7-A723AA8717C4}"/>
                  </a:ext>
                </a:extLst>
              </p:cNvPr>
              <p:cNvSpPr>
                <a:spLocks noGrp="1"/>
              </p:cNvSpPr>
              <p:nvPr>
                <p:ph sz="half"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⁡{0,</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r>
                  <a:rPr lang="en-US" dirty="0"/>
                  <a:t>Chosen because it is piece-wise linear</a:t>
                </a:r>
              </a:p>
              <a:p>
                <a:pPr lvl="1"/>
                <a:r>
                  <a:rPr lang="en-US" dirty="0"/>
                  <a:t>It allows for non-linear models</a:t>
                </a:r>
              </a:p>
              <a:p>
                <a:pPr lvl="1"/>
                <a:r>
                  <a:rPr lang="en-US" dirty="0"/>
                  <a:t>It is relatively simple to use with gradient-based optimization</a:t>
                </a:r>
              </a:p>
              <a:p>
                <a:endParaRPr lang="en-US" dirty="0"/>
              </a:p>
            </p:txBody>
          </p:sp>
        </mc:Choice>
        <mc:Fallback xmlns="">
          <p:sp>
            <p:nvSpPr>
              <p:cNvPr id="5" name="Text Placeholder 4">
                <a:extLst>
                  <a:ext uri="{FF2B5EF4-FFF2-40B4-BE49-F238E27FC236}">
                    <a16:creationId xmlns:a16="http://schemas.microsoft.com/office/drawing/2014/main" id="{39B20476-9DAB-CA43-A2C7-A723AA8717C4}"/>
                  </a:ext>
                </a:extLst>
              </p:cNvPr>
              <p:cNvSpPr>
                <a:spLocks noGrp="1" noRot="1" noChangeAspect="1" noMove="1" noResize="1" noEditPoints="1" noAdjustHandles="1" noChangeArrowheads="1" noChangeShapeType="1" noTextEdit="1"/>
              </p:cNvSpPr>
              <p:nvPr>
                <p:ph sz="half" idx="1"/>
              </p:nvPr>
            </p:nvSpPr>
            <p:spPr>
              <a:blipFill>
                <a:blip r:embed="rId2"/>
                <a:stretch>
                  <a:fillRect l="-1956" t="-877"/>
                </a:stretch>
              </a:blipFill>
            </p:spPr>
            <p:txBody>
              <a:bodyPr/>
              <a:lstStyle/>
              <a:p>
                <a:r>
                  <a:rPr lang="en-US">
                    <a:noFill/>
                  </a:rPr>
                  <a:t> </a:t>
                </a:r>
              </a:p>
            </p:txBody>
          </p:sp>
        </mc:Fallback>
      </mc:AlternateContent>
      <p:graphicFrame>
        <p:nvGraphicFramePr>
          <p:cNvPr id="6" name="Chart 5">
            <a:extLst>
              <a:ext uri="{FF2B5EF4-FFF2-40B4-BE49-F238E27FC236}">
                <a16:creationId xmlns:a16="http://schemas.microsoft.com/office/drawing/2014/main" id="{3C8AF303-B700-7141-BAA3-593844F34BBE}"/>
              </a:ext>
            </a:extLst>
          </p:cNvPr>
          <p:cNvGraphicFramePr>
            <a:graphicFrameLocks/>
          </p:cNvGraphicFramePr>
          <p:nvPr/>
        </p:nvGraphicFramePr>
        <p:xfrm>
          <a:off x="6019800" y="2061255"/>
          <a:ext cx="5802086" cy="38800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7773639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1089</Words>
  <Application>Microsoft Macintosh PowerPoint</Application>
  <PresentationFormat>Widescreen</PresentationFormat>
  <Paragraphs>167</Paragraphs>
  <Slides>20</Slides>
  <Notes>7</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Cambria Math</vt:lpstr>
      <vt:lpstr>Times New Roman</vt:lpstr>
      <vt:lpstr>1_Office Theme</vt:lpstr>
      <vt:lpstr>Introduction to Neural Networks</vt:lpstr>
      <vt:lpstr>Pretensions to Thinking</vt:lpstr>
      <vt:lpstr>Still just pretending?</vt:lpstr>
      <vt:lpstr>PowerPoint Presentation</vt:lpstr>
      <vt:lpstr>Representation</vt:lpstr>
      <vt:lpstr>PowerPoint Presentation</vt:lpstr>
      <vt:lpstr>Activation</vt:lpstr>
      <vt:lpstr>PowerPoint Presentation</vt:lpstr>
      <vt:lpstr>Rectified Linear Unit (ReLU)</vt:lpstr>
      <vt:lpstr>PowerPoint Presentation</vt:lpstr>
      <vt:lpstr>Learning</vt:lpstr>
      <vt:lpstr>Common Loss Functions</vt:lpstr>
      <vt:lpstr>Optimization</vt:lpstr>
      <vt:lpstr>PowerPoint Presentation</vt:lpstr>
      <vt:lpstr>SGD for Humans</vt:lpstr>
      <vt:lpstr>Learning Process</vt:lpstr>
      <vt:lpstr>Back-Propagation</vt:lpstr>
      <vt:lpstr>Propagation on a Graph</vt:lpstr>
      <vt:lpstr>Computational Graph Frameworks </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Neural Networks</dc:title>
  <dc:creator>Giovanni Marchetti</dc:creator>
  <cp:lastModifiedBy>Giovanni Marchetti</cp:lastModifiedBy>
  <cp:revision>4</cp:revision>
  <dcterms:created xsi:type="dcterms:W3CDTF">2019-10-02T01:00:44Z</dcterms:created>
  <dcterms:modified xsi:type="dcterms:W3CDTF">2019-10-09T02:37:58Z</dcterms:modified>
</cp:coreProperties>
</file>